
<file path=[Content_Types].xml><?xml version="1.0" encoding="utf-8"?>
<Types xmlns="http://schemas.openxmlformats.org/package/2006/content-types">
  <Default Extension="emf" ContentType="image/x-emf"/>
  <Default Extension="gif" ContentType="image/gif"/>
  <Default Extension="jpe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3" r:id="rId3"/>
    <p:sldId id="262" r:id="rId4"/>
    <p:sldId id="257" r:id="rId5"/>
    <p:sldId id="285" r:id="rId6"/>
    <p:sldId id="286" r:id="rId7"/>
    <p:sldId id="278" r:id="rId8"/>
    <p:sldId id="276" r:id="rId9"/>
    <p:sldId id="277" r:id="rId10"/>
    <p:sldId id="284" r:id="rId11"/>
    <p:sldId id="283" r:id="rId12"/>
    <p:sldId id="282" r:id="rId13"/>
    <p:sldId id="280" r:id="rId14"/>
    <p:sldId id="279" r:id="rId15"/>
    <p:sldId id="260" r:id="rId16"/>
    <p:sldId id="287" r:id="rId17"/>
    <p:sldId id="289" r:id="rId18"/>
    <p:sldId id="288" r:id="rId19"/>
    <p:sldId id="290" r:id="rId20"/>
    <p:sldId id="291" r:id="rId21"/>
    <p:sldId id="292" r:id="rId22"/>
    <p:sldId id="258" r:id="rId23"/>
    <p:sldId id="259" r:id="rId24"/>
    <p:sldId id="281" r:id="rId25"/>
    <p:sldId id="261" r:id="rId26"/>
    <p:sldId id="264" r:id="rId27"/>
    <p:sldId id="267" r:id="rId28"/>
    <p:sldId id="265" r:id="rId29"/>
    <p:sldId id="266" r:id="rId30"/>
    <p:sldId id="269" r:id="rId31"/>
    <p:sldId id="270" r:id="rId32"/>
    <p:sldId id="268"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3"/>
    <p:restoredTop sz="77917"/>
  </p:normalViewPr>
  <p:slideViewPr>
    <p:cSldViewPr snapToGrid="0">
      <p:cViewPr>
        <p:scale>
          <a:sx n="59" d="100"/>
          <a:sy n="59" d="100"/>
        </p:scale>
        <p:origin x="192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CBE0A8-F3DB-4702-8416-A8832AA35846}"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E1AEF8F8-6D01-44EB-A867-6BD308D4A98F}">
      <dgm:prSet/>
      <dgm:spPr/>
      <dgm:t>
        <a:bodyPr/>
        <a:lstStyle/>
        <a:p>
          <a:r>
            <a:rPr lang="en-US" dirty="0"/>
            <a:t>Geometry versus Conformer</a:t>
          </a:r>
        </a:p>
      </dgm:t>
    </dgm:pt>
    <dgm:pt modelId="{C93B97B9-35EA-431E-8B4C-271E7CC104D4}" type="parTrans" cxnId="{96D53BA0-EE1C-467C-AE52-92C3FFD075DF}">
      <dgm:prSet/>
      <dgm:spPr/>
      <dgm:t>
        <a:bodyPr/>
        <a:lstStyle/>
        <a:p>
          <a:endParaRPr lang="en-US"/>
        </a:p>
      </dgm:t>
    </dgm:pt>
    <dgm:pt modelId="{483D80CF-0CC5-49F6-874E-02E1F955BA17}" type="sibTrans" cxnId="{96D53BA0-EE1C-467C-AE52-92C3FFD075DF}">
      <dgm:prSet/>
      <dgm:spPr/>
      <dgm:t>
        <a:bodyPr/>
        <a:lstStyle/>
        <a:p>
          <a:endParaRPr lang="en-US"/>
        </a:p>
      </dgm:t>
    </dgm:pt>
    <dgm:pt modelId="{F22EBB75-AE2C-4787-A8E7-5A7FE1754645}">
      <dgm:prSet/>
      <dgm:spPr/>
      <dgm:t>
        <a:bodyPr/>
        <a:lstStyle/>
        <a:p>
          <a:pPr>
            <a:lnSpc>
              <a:spcPct val="100000"/>
            </a:lnSpc>
            <a:spcAft>
              <a:spcPts val="0"/>
            </a:spcAft>
          </a:pPr>
          <a:r>
            <a:rPr lang="en-US" dirty="0"/>
            <a:t>Stochastic </a:t>
          </a:r>
        </a:p>
        <a:p>
          <a:pPr>
            <a:lnSpc>
              <a:spcPct val="100000"/>
            </a:lnSpc>
            <a:spcAft>
              <a:spcPts val="0"/>
            </a:spcAft>
          </a:pPr>
          <a:r>
            <a:rPr lang="en-US" dirty="0"/>
            <a:t>versus </a:t>
          </a:r>
        </a:p>
        <a:p>
          <a:pPr>
            <a:lnSpc>
              <a:spcPct val="100000"/>
            </a:lnSpc>
            <a:spcAft>
              <a:spcPts val="0"/>
            </a:spcAft>
          </a:pPr>
          <a:r>
            <a:rPr lang="en-US" dirty="0"/>
            <a:t>Systematic</a:t>
          </a:r>
        </a:p>
      </dgm:t>
    </dgm:pt>
    <dgm:pt modelId="{89F21823-E82E-440C-8F88-B1346E5D3C47}" type="parTrans" cxnId="{92AE4E5F-3CCE-4B9B-91F9-3DDF62E97C89}">
      <dgm:prSet/>
      <dgm:spPr/>
      <dgm:t>
        <a:bodyPr/>
        <a:lstStyle/>
        <a:p>
          <a:endParaRPr lang="en-US"/>
        </a:p>
      </dgm:t>
    </dgm:pt>
    <dgm:pt modelId="{0EA5199C-6E56-4AC5-AD34-05AD867B3736}" type="sibTrans" cxnId="{92AE4E5F-3CCE-4B9B-91F9-3DDF62E97C89}">
      <dgm:prSet/>
      <dgm:spPr/>
      <dgm:t>
        <a:bodyPr/>
        <a:lstStyle/>
        <a:p>
          <a:endParaRPr lang="en-US"/>
        </a:p>
      </dgm:t>
    </dgm:pt>
    <dgm:pt modelId="{840FEC52-169C-4742-8B75-796DDA3553FE}" type="pres">
      <dgm:prSet presAssocID="{18CBE0A8-F3DB-4702-8416-A8832AA35846}" presName="hierChild1" presStyleCnt="0">
        <dgm:presLayoutVars>
          <dgm:chPref val="1"/>
          <dgm:dir/>
          <dgm:animOne val="branch"/>
          <dgm:animLvl val="lvl"/>
          <dgm:resizeHandles/>
        </dgm:presLayoutVars>
      </dgm:prSet>
      <dgm:spPr/>
    </dgm:pt>
    <dgm:pt modelId="{50E703A9-7CB7-E644-B38C-5C50585E4A9A}" type="pres">
      <dgm:prSet presAssocID="{E1AEF8F8-6D01-44EB-A867-6BD308D4A98F}" presName="hierRoot1" presStyleCnt="0"/>
      <dgm:spPr/>
    </dgm:pt>
    <dgm:pt modelId="{1D1FEE6E-CBA5-6940-B5F6-D6DD37075CEA}" type="pres">
      <dgm:prSet presAssocID="{E1AEF8F8-6D01-44EB-A867-6BD308D4A98F}" presName="composite" presStyleCnt="0"/>
      <dgm:spPr/>
    </dgm:pt>
    <dgm:pt modelId="{4B780F82-C8DD-7245-8619-FD4396B2772F}" type="pres">
      <dgm:prSet presAssocID="{E1AEF8F8-6D01-44EB-A867-6BD308D4A98F}" presName="background" presStyleLbl="node0" presStyleIdx="0" presStyleCnt="2"/>
      <dgm:spPr/>
    </dgm:pt>
    <dgm:pt modelId="{A7A0BF94-6167-8C4E-B51C-0C821D16119E}" type="pres">
      <dgm:prSet presAssocID="{E1AEF8F8-6D01-44EB-A867-6BD308D4A98F}" presName="text" presStyleLbl="fgAcc0" presStyleIdx="0" presStyleCnt="2">
        <dgm:presLayoutVars>
          <dgm:chPref val="3"/>
        </dgm:presLayoutVars>
      </dgm:prSet>
      <dgm:spPr/>
    </dgm:pt>
    <dgm:pt modelId="{23FE4B80-DEB7-8642-99B3-03B14FC097BD}" type="pres">
      <dgm:prSet presAssocID="{E1AEF8F8-6D01-44EB-A867-6BD308D4A98F}" presName="hierChild2" presStyleCnt="0"/>
      <dgm:spPr/>
    </dgm:pt>
    <dgm:pt modelId="{EBA1B19F-00B0-CC4D-BDCB-CB99EA714C33}" type="pres">
      <dgm:prSet presAssocID="{F22EBB75-AE2C-4787-A8E7-5A7FE1754645}" presName="hierRoot1" presStyleCnt="0"/>
      <dgm:spPr/>
    </dgm:pt>
    <dgm:pt modelId="{6799D04F-2C8E-7543-AA7A-612C6161B9A5}" type="pres">
      <dgm:prSet presAssocID="{F22EBB75-AE2C-4787-A8E7-5A7FE1754645}" presName="composite" presStyleCnt="0"/>
      <dgm:spPr/>
    </dgm:pt>
    <dgm:pt modelId="{92A52AA8-66D6-7846-BFBF-029DCFB59A02}" type="pres">
      <dgm:prSet presAssocID="{F22EBB75-AE2C-4787-A8E7-5A7FE1754645}" presName="background" presStyleLbl="node0" presStyleIdx="1" presStyleCnt="2"/>
      <dgm:spPr/>
    </dgm:pt>
    <dgm:pt modelId="{8C5954EC-81AF-6B48-A684-86E06CD89CA7}" type="pres">
      <dgm:prSet presAssocID="{F22EBB75-AE2C-4787-A8E7-5A7FE1754645}" presName="text" presStyleLbl="fgAcc0" presStyleIdx="1" presStyleCnt="2">
        <dgm:presLayoutVars>
          <dgm:chPref val="3"/>
        </dgm:presLayoutVars>
      </dgm:prSet>
      <dgm:spPr/>
    </dgm:pt>
    <dgm:pt modelId="{51DA46D0-9446-DB47-9FC6-A3CAA8AC39B9}" type="pres">
      <dgm:prSet presAssocID="{F22EBB75-AE2C-4787-A8E7-5A7FE1754645}" presName="hierChild2" presStyleCnt="0"/>
      <dgm:spPr/>
    </dgm:pt>
  </dgm:ptLst>
  <dgm:cxnLst>
    <dgm:cxn modelId="{531CC00B-3C1D-A144-8D1E-F7487FCB54DF}" type="presOf" srcId="{E1AEF8F8-6D01-44EB-A867-6BD308D4A98F}" destId="{A7A0BF94-6167-8C4E-B51C-0C821D16119E}" srcOrd="0" destOrd="0" presId="urn:microsoft.com/office/officeart/2005/8/layout/hierarchy1"/>
    <dgm:cxn modelId="{E9427D34-1F69-D646-937D-E5986BED60B3}" type="presOf" srcId="{18CBE0A8-F3DB-4702-8416-A8832AA35846}" destId="{840FEC52-169C-4742-8B75-796DDA3553FE}" srcOrd="0" destOrd="0" presId="urn:microsoft.com/office/officeart/2005/8/layout/hierarchy1"/>
    <dgm:cxn modelId="{F9F5B74F-08DB-0C43-BED1-1B76BF167FB2}" type="presOf" srcId="{F22EBB75-AE2C-4787-A8E7-5A7FE1754645}" destId="{8C5954EC-81AF-6B48-A684-86E06CD89CA7}" srcOrd="0" destOrd="0" presId="urn:microsoft.com/office/officeart/2005/8/layout/hierarchy1"/>
    <dgm:cxn modelId="{92AE4E5F-3CCE-4B9B-91F9-3DDF62E97C89}" srcId="{18CBE0A8-F3DB-4702-8416-A8832AA35846}" destId="{F22EBB75-AE2C-4787-A8E7-5A7FE1754645}" srcOrd="1" destOrd="0" parTransId="{89F21823-E82E-440C-8F88-B1346E5D3C47}" sibTransId="{0EA5199C-6E56-4AC5-AD34-05AD867B3736}"/>
    <dgm:cxn modelId="{96D53BA0-EE1C-467C-AE52-92C3FFD075DF}" srcId="{18CBE0A8-F3DB-4702-8416-A8832AA35846}" destId="{E1AEF8F8-6D01-44EB-A867-6BD308D4A98F}" srcOrd="0" destOrd="0" parTransId="{C93B97B9-35EA-431E-8B4C-271E7CC104D4}" sibTransId="{483D80CF-0CC5-49F6-874E-02E1F955BA17}"/>
    <dgm:cxn modelId="{B53ED6A9-CB85-F543-A056-E5C352EB8D40}" type="presParOf" srcId="{840FEC52-169C-4742-8B75-796DDA3553FE}" destId="{50E703A9-7CB7-E644-B38C-5C50585E4A9A}" srcOrd="0" destOrd="0" presId="urn:microsoft.com/office/officeart/2005/8/layout/hierarchy1"/>
    <dgm:cxn modelId="{A1E57A0C-FBED-AD49-9CA4-3C01FEDEDA24}" type="presParOf" srcId="{50E703A9-7CB7-E644-B38C-5C50585E4A9A}" destId="{1D1FEE6E-CBA5-6940-B5F6-D6DD37075CEA}" srcOrd="0" destOrd="0" presId="urn:microsoft.com/office/officeart/2005/8/layout/hierarchy1"/>
    <dgm:cxn modelId="{15379764-9119-DE44-B265-0E791EFC3434}" type="presParOf" srcId="{1D1FEE6E-CBA5-6940-B5F6-D6DD37075CEA}" destId="{4B780F82-C8DD-7245-8619-FD4396B2772F}" srcOrd="0" destOrd="0" presId="urn:microsoft.com/office/officeart/2005/8/layout/hierarchy1"/>
    <dgm:cxn modelId="{8D6461CE-B648-C947-BC12-CF2AB5B606C4}" type="presParOf" srcId="{1D1FEE6E-CBA5-6940-B5F6-D6DD37075CEA}" destId="{A7A0BF94-6167-8C4E-B51C-0C821D16119E}" srcOrd="1" destOrd="0" presId="urn:microsoft.com/office/officeart/2005/8/layout/hierarchy1"/>
    <dgm:cxn modelId="{4B516DD3-D7EE-854D-A2B2-9CB553721E47}" type="presParOf" srcId="{50E703A9-7CB7-E644-B38C-5C50585E4A9A}" destId="{23FE4B80-DEB7-8642-99B3-03B14FC097BD}" srcOrd="1" destOrd="0" presId="urn:microsoft.com/office/officeart/2005/8/layout/hierarchy1"/>
    <dgm:cxn modelId="{CA68152F-4A09-D54A-BBB5-959CCF94B194}" type="presParOf" srcId="{840FEC52-169C-4742-8B75-796DDA3553FE}" destId="{EBA1B19F-00B0-CC4D-BDCB-CB99EA714C33}" srcOrd="1" destOrd="0" presId="urn:microsoft.com/office/officeart/2005/8/layout/hierarchy1"/>
    <dgm:cxn modelId="{D7D07987-DBCF-B543-9D68-53EC72126711}" type="presParOf" srcId="{EBA1B19F-00B0-CC4D-BDCB-CB99EA714C33}" destId="{6799D04F-2C8E-7543-AA7A-612C6161B9A5}" srcOrd="0" destOrd="0" presId="urn:microsoft.com/office/officeart/2005/8/layout/hierarchy1"/>
    <dgm:cxn modelId="{E6BA879A-B8A3-3145-BB4F-627A6DC96007}" type="presParOf" srcId="{6799D04F-2C8E-7543-AA7A-612C6161B9A5}" destId="{92A52AA8-66D6-7846-BFBF-029DCFB59A02}" srcOrd="0" destOrd="0" presId="urn:microsoft.com/office/officeart/2005/8/layout/hierarchy1"/>
    <dgm:cxn modelId="{E47D0EB6-E3EC-674D-8846-A4A854F278B1}" type="presParOf" srcId="{6799D04F-2C8E-7543-AA7A-612C6161B9A5}" destId="{8C5954EC-81AF-6B48-A684-86E06CD89CA7}" srcOrd="1" destOrd="0" presId="urn:microsoft.com/office/officeart/2005/8/layout/hierarchy1"/>
    <dgm:cxn modelId="{4B1EE871-A3C9-1F48-A7D4-05CB5505FE60}" type="presParOf" srcId="{EBA1B19F-00B0-CC4D-BDCB-CB99EA714C33}" destId="{51DA46D0-9446-DB47-9FC6-A3CAA8AC39B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80F82-C8DD-7245-8619-FD4396B2772F}">
      <dsp:nvSpPr>
        <dsp:cNvPr id="0" name=""/>
        <dsp:cNvSpPr/>
      </dsp:nvSpPr>
      <dsp:spPr>
        <a:xfrm>
          <a:off x="1283" y="314546"/>
          <a:ext cx="4505585" cy="286104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0BF94-6167-8C4E-B51C-0C821D16119E}">
      <dsp:nvSpPr>
        <dsp:cNvPr id="0" name=""/>
        <dsp:cNvSpPr/>
      </dsp:nvSpPr>
      <dsp:spPr>
        <a:xfrm>
          <a:off x="501904" y="790136"/>
          <a:ext cx="4505585" cy="286104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Geometry versus Conformer</a:t>
          </a:r>
        </a:p>
      </dsp:txBody>
      <dsp:txXfrm>
        <a:off x="585701" y="873933"/>
        <a:ext cx="4337991" cy="2693452"/>
      </dsp:txXfrm>
    </dsp:sp>
    <dsp:sp modelId="{92A52AA8-66D6-7846-BFBF-029DCFB59A02}">
      <dsp:nvSpPr>
        <dsp:cNvPr id="0" name=""/>
        <dsp:cNvSpPr/>
      </dsp:nvSpPr>
      <dsp:spPr>
        <a:xfrm>
          <a:off x="5508110" y="314546"/>
          <a:ext cx="4505585" cy="286104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954EC-81AF-6B48-A684-86E06CD89CA7}">
      <dsp:nvSpPr>
        <dsp:cNvPr id="0" name=""/>
        <dsp:cNvSpPr/>
      </dsp:nvSpPr>
      <dsp:spPr>
        <a:xfrm>
          <a:off x="6008730" y="790136"/>
          <a:ext cx="4505585" cy="286104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100000"/>
            </a:lnSpc>
            <a:spcBef>
              <a:spcPct val="0"/>
            </a:spcBef>
            <a:spcAft>
              <a:spcPts val="0"/>
            </a:spcAft>
            <a:buNone/>
          </a:pPr>
          <a:r>
            <a:rPr lang="en-US" sz="4900" kern="1200" dirty="0"/>
            <a:t>Stochastic </a:t>
          </a:r>
        </a:p>
        <a:p>
          <a:pPr marL="0" lvl="0" indent="0" algn="ctr" defTabSz="2178050">
            <a:lnSpc>
              <a:spcPct val="100000"/>
            </a:lnSpc>
            <a:spcBef>
              <a:spcPct val="0"/>
            </a:spcBef>
            <a:spcAft>
              <a:spcPts val="0"/>
            </a:spcAft>
            <a:buNone/>
          </a:pPr>
          <a:r>
            <a:rPr lang="en-US" sz="4900" kern="1200" dirty="0"/>
            <a:t>versus </a:t>
          </a:r>
        </a:p>
        <a:p>
          <a:pPr marL="0" lvl="0" indent="0" algn="ctr" defTabSz="2178050">
            <a:lnSpc>
              <a:spcPct val="100000"/>
            </a:lnSpc>
            <a:spcBef>
              <a:spcPct val="0"/>
            </a:spcBef>
            <a:spcAft>
              <a:spcPts val="0"/>
            </a:spcAft>
            <a:buNone/>
          </a:pPr>
          <a:r>
            <a:rPr lang="en-US" sz="4900" kern="1200" dirty="0"/>
            <a:t>Systematic</a:t>
          </a:r>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F7963-3570-CE43-BC2C-351E323CAE86}"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733C7-90B7-F44A-8EAA-4F7C16DF622A}" type="slidenum">
              <a:rPr lang="en-US" smtClean="0"/>
              <a:t>‹#›</a:t>
            </a:fld>
            <a:endParaRPr lang="en-US"/>
          </a:p>
        </p:txBody>
      </p:sp>
    </p:spTree>
    <p:extLst>
      <p:ext uri="{BB962C8B-B14F-4D97-AF65-F5344CB8AC3E}">
        <p14:creationId xmlns:p14="http://schemas.microsoft.com/office/powerpoint/2010/main" val="300661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Raise of hands- how many people here have used Molecular mechanics? Semiempirical methods? DFT? Ab initio?</a:t>
            </a:r>
          </a:p>
          <a:p>
            <a:endParaRPr lang="en-US" dirty="0"/>
          </a:p>
          <a:p>
            <a:r>
              <a:rPr lang="en-US" dirty="0"/>
              <a:t>Ab initio methods: CI, MP2, CCSD(T) = gold standard</a:t>
            </a:r>
          </a:p>
        </p:txBody>
      </p:sp>
      <p:sp>
        <p:nvSpPr>
          <p:cNvPr id="4" name="Slide Number Placeholder 3"/>
          <p:cNvSpPr>
            <a:spLocks noGrp="1"/>
          </p:cNvSpPr>
          <p:nvPr>
            <p:ph type="sldNum" sz="quarter" idx="5"/>
          </p:nvPr>
        </p:nvSpPr>
        <p:spPr/>
        <p:txBody>
          <a:bodyPr/>
          <a:lstStyle/>
          <a:p>
            <a:fld id="{B0F733C7-90B7-F44A-8EAA-4F7C16DF622A}" type="slidenum">
              <a:rPr lang="en-US" smtClean="0"/>
              <a:t>2</a:t>
            </a:fld>
            <a:endParaRPr lang="en-US"/>
          </a:p>
        </p:txBody>
      </p:sp>
    </p:spTree>
    <p:extLst>
      <p:ext uri="{BB962C8B-B14F-4D97-AF65-F5344CB8AC3E}">
        <p14:creationId xmlns:p14="http://schemas.microsoft.com/office/powerpoint/2010/main" val="331208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=db-1vz5SmYg</a:t>
            </a:r>
          </a:p>
          <a:p>
            <a:endParaRPr lang="en-US" dirty="0"/>
          </a:p>
          <a:p>
            <a:r>
              <a:rPr lang="en-US" dirty="0"/>
              <a:t>https://</a:t>
            </a:r>
            <a:r>
              <a:rPr lang="en-US" dirty="0" err="1"/>
              <a:t>www.youtube.com</a:t>
            </a:r>
            <a:r>
              <a:rPr lang="en-US" dirty="0"/>
              <a:t>/</a:t>
            </a:r>
            <a:r>
              <a:rPr lang="en-US" dirty="0" err="1"/>
              <a:t>watch?v</a:t>
            </a:r>
            <a:r>
              <a:rPr lang="en-US" dirty="0"/>
              <a:t>=tLyBCJ7vApQ</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13</a:t>
            </a:fld>
            <a:endParaRPr lang="en-US"/>
          </a:p>
        </p:txBody>
      </p:sp>
    </p:spTree>
    <p:extLst>
      <p:ext uri="{BB962C8B-B14F-4D97-AF65-F5344CB8AC3E}">
        <p14:creationId xmlns:p14="http://schemas.microsoft.com/office/powerpoint/2010/main" val="256597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=db-1vz5SmYg</a:t>
            </a:r>
          </a:p>
        </p:txBody>
      </p:sp>
      <p:sp>
        <p:nvSpPr>
          <p:cNvPr id="4" name="Slide Number Placeholder 3"/>
          <p:cNvSpPr>
            <a:spLocks noGrp="1"/>
          </p:cNvSpPr>
          <p:nvPr>
            <p:ph type="sldNum" sz="quarter" idx="5"/>
          </p:nvPr>
        </p:nvSpPr>
        <p:spPr/>
        <p:txBody>
          <a:bodyPr/>
          <a:lstStyle/>
          <a:p>
            <a:fld id="{B0F733C7-90B7-F44A-8EAA-4F7C16DF622A}" type="slidenum">
              <a:rPr lang="en-US" smtClean="0"/>
              <a:t>14</a:t>
            </a:fld>
            <a:endParaRPr lang="en-US"/>
          </a:p>
        </p:txBody>
      </p:sp>
    </p:spTree>
    <p:extLst>
      <p:ext uri="{BB962C8B-B14F-4D97-AF65-F5344CB8AC3E}">
        <p14:creationId xmlns:p14="http://schemas.microsoft.com/office/powerpoint/2010/main" val="247777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err="1">
                <a:solidFill>
                  <a:srgbClr val="000000"/>
                </a:solidFill>
                <a:effectLst/>
                <a:latin typeface="Roboto" panose="02000000000000000000" pitchFamily="2" charset="0"/>
              </a:rPr>
              <a:t>Metadynamics</a:t>
            </a:r>
            <a:r>
              <a:rPr lang="en-US" b="0" i="1" u="none" strike="noStrike" dirty="0">
                <a:solidFill>
                  <a:srgbClr val="000000"/>
                </a:solidFill>
                <a:effectLst/>
                <a:latin typeface="Roboto" panose="02000000000000000000" pitchFamily="2" charset="0"/>
              </a:rPr>
              <a:t> based on tight-binding method: J. Chem. Theory </a:t>
            </a:r>
            <a:r>
              <a:rPr lang="en-US" b="0" i="1" u="none" strike="noStrike" dirty="0" err="1">
                <a:solidFill>
                  <a:srgbClr val="000000"/>
                </a:solidFill>
                <a:effectLst/>
                <a:latin typeface="Roboto" panose="02000000000000000000" pitchFamily="2" charset="0"/>
              </a:rPr>
              <a:t>Comput</a:t>
            </a:r>
            <a:r>
              <a:rPr lang="en-US" b="0" i="1" u="none" strike="noStrike" dirty="0">
                <a:solidFill>
                  <a:srgbClr val="000000"/>
                </a:solidFill>
                <a:effectLst/>
                <a:latin typeface="Roboto" panose="02000000000000000000" pitchFamily="2" charset="0"/>
              </a:rPr>
              <a:t>.</a:t>
            </a:r>
            <a:r>
              <a:rPr lang="en-US" b="0" i="0" u="none" strike="noStrike" dirty="0">
                <a:solidFill>
                  <a:srgbClr val="000000"/>
                </a:solidFill>
                <a:effectLst/>
                <a:highlight>
                  <a:srgbClr val="FFFFFF"/>
                </a:highlight>
                <a:latin typeface="Roboto" panose="02000000000000000000" pitchFamily="2" charset="0"/>
              </a:rPr>
              <a:t> </a:t>
            </a:r>
            <a:r>
              <a:rPr lang="en-US" b="0" i="0" u="none" strike="noStrike" dirty="0">
                <a:solidFill>
                  <a:srgbClr val="000000"/>
                </a:solidFill>
                <a:effectLst/>
                <a:latin typeface="Roboto" panose="02000000000000000000" pitchFamily="2" charset="0"/>
              </a:rPr>
              <a:t>2019, 15, 5, 2847–2862</a:t>
            </a:r>
          </a:p>
          <a:p>
            <a:endParaRPr lang="en-US" b="0" i="0" u="none" strike="noStrike" dirty="0">
              <a:solidFill>
                <a:srgbClr val="000000"/>
              </a:solidFill>
              <a:effectLst/>
              <a:highlight>
                <a:srgbClr val="FFFFFF"/>
              </a:highlight>
              <a:latin typeface="Roboto" panose="02000000000000000000" pitchFamily="2" charset="0"/>
            </a:endParaRPr>
          </a:p>
          <a:p>
            <a:endParaRPr lang="en-US" b="0" i="0" u="none" strike="noStrike" dirty="0">
              <a:solidFill>
                <a:srgbClr val="000000"/>
              </a:solidFill>
              <a:effectLst/>
              <a:highlight>
                <a:srgbClr val="FFFFFF"/>
              </a:highlight>
              <a:latin typeface="Roboto" panose="02000000000000000000" pitchFamily="2" charset="0"/>
            </a:endParaRPr>
          </a:p>
          <a:p>
            <a:r>
              <a:rPr lang="en-US" b="0" i="0" u="none" strike="noStrike" dirty="0">
                <a:solidFill>
                  <a:srgbClr val="000000"/>
                </a:solidFill>
                <a:effectLst/>
                <a:highlight>
                  <a:srgbClr val="FFFFFF"/>
                </a:highlight>
                <a:latin typeface="Roboto" panose="02000000000000000000" pitchFamily="2" charset="0"/>
              </a:rPr>
              <a:t>Structures of C</a:t>
            </a:r>
            <a:r>
              <a:rPr lang="en-US" b="0" i="0" u="none" strike="noStrike" baseline="-25000" dirty="0">
                <a:solidFill>
                  <a:srgbClr val="000000"/>
                </a:solidFill>
                <a:effectLst/>
                <a:latin typeface="Roboto" panose="02000000000000000000" pitchFamily="2" charset="0"/>
              </a:rPr>
              <a:t>16</a:t>
            </a:r>
            <a:r>
              <a:rPr lang="en-US" b="0" i="0" u="none" strike="noStrike" dirty="0">
                <a:solidFill>
                  <a:srgbClr val="000000"/>
                </a:solidFill>
                <a:effectLst/>
                <a:highlight>
                  <a:srgbClr val="FFFFFF"/>
                </a:highlight>
                <a:latin typeface="Roboto" panose="02000000000000000000" pitchFamily="2" charset="0"/>
              </a:rPr>
              <a:t>H</a:t>
            </a:r>
            <a:r>
              <a:rPr lang="en-US" b="0" i="0" u="none" strike="noStrike" baseline="-25000" dirty="0">
                <a:solidFill>
                  <a:srgbClr val="000000"/>
                </a:solidFill>
                <a:effectLst/>
                <a:latin typeface="Roboto" panose="02000000000000000000" pitchFamily="2" charset="0"/>
              </a:rPr>
              <a:t>34</a:t>
            </a:r>
            <a:r>
              <a:rPr lang="en-US" b="0" i="0" u="none" strike="noStrike" dirty="0">
                <a:solidFill>
                  <a:srgbClr val="000000"/>
                </a:solidFill>
                <a:effectLst/>
                <a:highlight>
                  <a:srgbClr val="FFFFFF"/>
                </a:highlight>
                <a:latin typeface="Roboto" panose="02000000000000000000" pitchFamily="2" charset="0"/>
              </a:rPr>
              <a:t> conformational snapshots in two 5 </a:t>
            </a:r>
            <a:r>
              <a:rPr lang="en-US" b="0" i="0" u="none" strike="noStrike" dirty="0" err="1">
                <a:solidFill>
                  <a:srgbClr val="000000"/>
                </a:solidFill>
                <a:effectLst/>
                <a:highlight>
                  <a:srgbClr val="FFFFFF"/>
                </a:highlight>
                <a:latin typeface="Roboto" panose="02000000000000000000" pitchFamily="2" charset="0"/>
              </a:rPr>
              <a:t>ps</a:t>
            </a:r>
            <a:r>
              <a:rPr lang="en-US" b="0" i="0" u="none" strike="noStrike" dirty="0">
                <a:solidFill>
                  <a:srgbClr val="000000"/>
                </a:solidFill>
                <a:effectLst/>
                <a:highlight>
                  <a:srgbClr val="FFFFFF"/>
                </a:highlight>
                <a:latin typeface="Roboto" panose="02000000000000000000" pitchFamily="2" charset="0"/>
              </a:rPr>
              <a:t> MTD(RMSD)/GFN2-xTB simulations with </a:t>
            </a:r>
            <a:r>
              <a:rPr lang="en-US" b="0" i="1" u="none" strike="noStrike" dirty="0">
                <a:solidFill>
                  <a:srgbClr val="000000"/>
                </a:solidFill>
                <a:effectLst/>
                <a:latin typeface="Roboto" panose="02000000000000000000" pitchFamily="2" charset="0"/>
              </a:rPr>
              <a:t>k</a:t>
            </a:r>
            <a:r>
              <a:rPr lang="en-US" b="0" i="1" u="none" strike="noStrike" baseline="-25000" dirty="0">
                <a:solidFill>
                  <a:srgbClr val="000000"/>
                </a:solidFill>
                <a:effectLst/>
                <a:latin typeface="Roboto" panose="02000000000000000000" pitchFamily="2" charset="0"/>
              </a:rPr>
              <a:t>i</a:t>
            </a:r>
            <a:r>
              <a:rPr lang="en-US" b="0" i="0" u="none" strike="noStrike" dirty="0">
                <a:solidFill>
                  <a:srgbClr val="000000"/>
                </a:solidFill>
                <a:effectLst/>
                <a:highlight>
                  <a:srgbClr val="FFFFFF"/>
                </a:highlight>
                <a:latin typeface="Roboto" panose="02000000000000000000" pitchFamily="2" charset="0"/>
              </a:rPr>
              <a:t>/</a:t>
            </a:r>
            <a:r>
              <a:rPr lang="en-US" b="0" i="1" u="none" strike="noStrike" dirty="0">
                <a:solidFill>
                  <a:srgbClr val="000000"/>
                </a:solidFill>
                <a:effectLst/>
                <a:latin typeface="Roboto" panose="02000000000000000000" pitchFamily="2" charset="0"/>
              </a:rPr>
              <a:t>N</a:t>
            </a:r>
            <a:r>
              <a:rPr lang="en-US" b="0" i="0" u="none" strike="noStrike" dirty="0">
                <a:solidFill>
                  <a:srgbClr val="000000"/>
                </a:solidFill>
                <a:effectLst/>
                <a:highlight>
                  <a:srgbClr val="FFFFFF"/>
                </a:highlight>
                <a:latin typeface="Roboto" panose="02000000000000000000" pitchFamily="2" charset="0"/>
              </a:rPr>
              <a:t> = 0.002</a:t>
            </a:r>
            <a:r>
              <a:rPr lang="en-US" b="0" i="1" u="none" strike="noStrike" dirty="0">
                <a:solidFill>
                  <a:srgbClr val="000000"/>
                </a:solidFill>
                <a:effectLst/>
                <a:latin typeface="Roboto" panose="02000000000000000000" pitchFamily="2" charset="0"/>
              </a:rPr>
              <a:t>E</a:t>
            </a:r>
            <a:r>
              <a:rPr lang="en-US" b="0" i="1" u="none" strike="noStrike" baseline="-25000" dirty="0">
                <a:solidFill>
                  <a:srgbClr val="000000"/>
                </a:solidFill>
                <a:effectLst/>
                <a:latin typeface="Roboto" panose="02000000000000000000" pitchFamily="2" charset="0"/>
              </a:rPr>
              <a:t>h</a:t>
            </a:r>
            <a:r>
              <a:rPr lang="en-US" b="0" i="0" u="none" strike="noStrike" dirty="0">
                <a:solidFill>
                  <a:srgbClr val="000000"/>
                </a:solidFill>
                <a:effectLst/>
                <a:highlight>
                  <a:srgbClr val="FFFFFF"/>
                </a:highlight>
                <a:latin typeface="Roboto" panose="02000000000000000000" pitchFamily="2" charset="0"/>
              </a:rPr>
              <a:t> and </a:t>
            </a:r>
            <a:r>
              <a:rPr lang="el-GR" b="0" i="0" u="none" strike="noStrike" dirty="0">
                <a:solidFill>
                  <a:srgbClr val="000000"/>
                </a:solidFill>
                <a:effectLst/>
                <a:highlight>
                  <a:srgbClr val="FFFFFF"/>
                </a:highlight>
                <a:latin typeface="Roboto" panose="02000000000000000000" pitchFamily="2" charset="0"/>
              </a:rPr>
              <a:t>α = 0.8 </a:t>
            </a:r>
            <a:r>
              <a:rPr lang="en-US" b="0" i="0" u="none" strike="noStrike" dirty="0">
                <a:solidFill>
                  <a:srgbClr val="000000"/>
                </a:solidFill>
                <a:effectLst/>
                <a:highlight>
                  <a:srgbClr val="FFFFFF"/>
                </a:highlight>
                <a:latin typeface="Roboto" panose="02000000000000000000" pitchFamily="2" charset="0"/>
              </a:rPr>
              <a:t>Bohr</a:t>
            </a:r>
            <a:r>
              <a:rPr lang="en-US" b="0" i="0" u="none" strike="noStrike" baseline="30000" dirty="0">
                <a:solidFill>
                  <a:srgbClr val="000000"/>
                </a:solidFill>
                <a:effectLst/>
                <a:latin typeface="Roboto" panose="02000000000000000000" pitchFamily="2" charset="0"/>
              </a:rPr>
              <a:t>–1</a:t>
            </a:r>
            <a:r>
              <a:rPr lang="en-US" b="0" i="0" u="none" strike="noStrike" dirty="0">
                <a:solidFill>
                  <a:srgbClr val="000000"/>
                </a:solidFill>
                <a:effectLst/>
                <a:highlight>
                  <a:srgbClr val="FFFFFF"/>
                </a:highlight>
                <a:latin typeface="Roboto" panose="02000000000000000000" pitchFamily="2" charset="0"/>
              </a:rPr>
              <a:t>. The average temperature in both runs was about 440 K.</a:t>
            </a:r>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15</a:t>
            </a:fld>
            <a:endParaRPr lang="en-US"/>
          </a:p>
        </p:txBody>
      </p:sp>
    </p:spTree>
    <p:extLst>
      <p:ext uri="{BB962C8B-B14F-4D97-AF65-F5344CB8AC3E}">
        <p14:creationId xmlns:p14="http://schemas.microsoft.com/office/powerpoint/2010/main" val="143684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of the iterative metadynamics and genetic crossing (</a:t>
            </a:r>
            <a:r>
              <a:rPr lang="en-US" dirty="0" err="1"/>
              <a:t>iMTD</a:t>
            </a:r>
            <a:r>
              <a:rPr lang="en-US" dirty="0"/>
              <a:t>-GC) workflow to generate molecular conformations</a:t>
            </a:r>
          </a:p>
          <a:p>
            <a:endParaRPr lang="en-US" dirty="0"/>
          </a:p>
          <a:p>
            <a:r>
              <a:rPr lang="en-US" dirty="0"/>
              <a:t>Starting from an initial user-defined configuration of the input system (nuclear charges, Cartesian coordinates, molecular charge, multiplicity/spin), the system is analyzed, and sensible simulation parameters are determined. In particular, the overall metadynamics (MTD) run times and bias potential strengths are calculated based on the system size and a flexibility measure</a:t>
            </a:r>
          </a:p>
          <a:p>
            <a:r>
              <a:rPr lang="en-US" dirty="0"/>
              <a:t>an initial geometry optimization is conducted to check for any occurring changes to the molecular topology that could be caused simply by the potential and, if observed, safely interrupt the sampling process.</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16</a:t>
            </a:fld>
            <a:endParaRPr lang="en-US"/>
          </a:p>
        </p:txBody>
      </p:sp>
    </p:spTree>
    <p:extLst>
      <p:ext uri="{BB962C8B-B14F-4D97-AF65-F5344CB8AC3E}">
        <p14:creationId xmlns:p14="http://schemas.microsoft.com/office/powerpoint/2010/main" val="401089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of the iterative metadynamics–static metadynamics (</a:t>
            </a:r>
            <a:r>
              <a:rPr lang="en-US" dirty="0" err="1"/>
              <a:t>iMTD-sMTD</a:t>
            </a:r>
            <a:r>
              <a:rPr lang="en-US" dirty="0"/>
              <a:t>) workflow used to calculate the configurational entropy.</a:t>
            </a:r>
          </a:p>
        </p:txBody>
      </p:sp>
      <p:sp>
        <p:nvSpPr>
          <p:cNvPr id="4" name="Slide Number Placeholder 3"/>
          <p:cNvSpPr>
            <a:spLocks noGrp="1"/>
          </p:cNvSpPr>
          <p:nvPr>
            <p:ph type="sldNum" sz="quarter" idx="5"/>
          </p:nvPr>
        </p:nvSpPr>
        <p:spPr/>
        <p:txBody>
          <a:bodyPr/>
          <a:lstStyle/>
          <a:p>
            <a:fld id="{B0F733C7-90B7-F44A-8EAA-4F7C16DF622A}" type="slidenum">
              <a:rPr lang="en-US" smtClean="0"/>
              <a:t>20</a:t>
            </a:fld>
            <a:endParaRPr lang="en-US"/>
          </a:p>
        </p:txBody>
      </p:sp>
    </p:spTree>
    <p:extLst>
      <p:ext uri="{BB962C8B-B14F-4D97-AF65-F5344CB8AC3E}">
        <p14:creationId xmlns:p14="http://schemas.microsoft.com/office/powerpoint/2010/main" val="298645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err="1">
                <a:solidFill>
                  <a:srgbClr val="000000"/>
                </a:solidFill>
                <a:effectLst/>
                <a:latin typeface="Roboto" panose="02000000000000000000" pitchFamily="2" charset="0"/>
              </a:rPr>
              <a:t>Metadynamics</a:t>
            </a:r>
            <a:r>
              <a:rPr lang="en-US" b="0" i="1" u="none" strike="noStrike" dirty="0">
                <a:solidFill>
                  <a:srgbClr val="000000"/>
                </a:solidFill>
                <a:effectLst/>
                <a:latin typeface="Roboto" panose="02000000000000000000" pitchFamily="2" charset="0"/>
              </a:rPr>
              <a:t> based on tight-binding method: J. Chem. Theory </a:t>
            </a:r>
            <a:r>
              <a:rPr lang="en-US" b="0" i="1" u="none" strike="noStrike" dirty="0" err="1">
                <a:solidFill>
                  <a:srgbClr val="000000"/>
                </a:solidFill>
                <a:effectLst/>
                <a:latin typeface="Roboto" panose="02000000000000000000" pitchFamily="2" charset="0"/>
              </a:rPr>
              <a:t>Comput</a:t>
            </a:r>
            <a:r>
              <a:rPr lang="en-US" b="0" i="1" u="none" strike="noStrike" dirty="0">
                <a:solidFill>
                  <a:srgbClr val="000000"/>
                </a:solidFill>
                <a:effectLst/>
                <a:latin typeface="Roboto" panose="02000000000000000000" pitchFamily="2" charset="0"/>
              </a:rPr>
              <a:t>.</a:t>
            </a:r>
            <a:r>
              <a:rPr lang="en-US" b="0" i="0" u="none" strike="noStrike" dirty="0">
                <a:solidFill>
                  <a:srgbClr val="000000"/>
                </a:solidFill>
                <a:effectLst/>
                <a:highlight>
                  <a:srgbClr val="FFFFFF"/>
                </a:highlight>
                <a:latin typeface="Roboto" panose="02000000000000000000" pitchFamily="2" charset="0"/>
              </a:rPr>
              <a:t> </a:t>
            </a:r>
            <a:r>
              <a:rPr lang="en-US" b="0" i="0" u="none" strike="noStrike" dirty="0">
                <a:solidFill>
                  <a:srgbClr val="000000"/>
                </a:solidFill>
                <a:effectLst/>
                <a:latin typeface="Roboto" panose="02000000000000000000" pitchFamily="2" charset="0"/>
              </a:rPr>
              <a:t>2019, 15, 5, 2847–2862</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23</a:t>
            </a:fld>
            <a:endParaRPr lang="en-US"/>
          </a:p>
        </p:txBody>
      </p:sp>
    </p:spTree>
    <p:extLst>
      <p:ext uri="{BB962C8B-B14F-4D97-AF65-F5344CB8AC3E}">
        <p14:creationId xmlns:p14="http://schemas.microsoft.com/office/powerpoint/2010/main" val="183253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Kanal</a:t>
            </a:r>
            <a:r>
              <a:rPr lang="en-US" dirty="0"/>
              <a:t>, Keith, Hutchinson, Int. J. Quantum Chem. 2018, 118</a:t>
            </a:r>
          </a:p>
          <a:p>
            <a:r>
              <a:rPr lang="en-US" dirty="0" err="1"/>
              <a:t>Ebejer</a:t>
            </a:r>
            <a:r>
              <a:rPr lang="en-US" dirty="0"/>
              <a:t>, Morris, Deane, JCIM 2012, 52</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24</a:t>
            </a:fld>
            <a:endParaRPr lang="en-US"/>
          </a:p>
        </p:txBody>
      </p:sp>
    </p:spTree>
    <p:extLst>
      <p:ext uri="{BB962C8B-B14F-4D97-AF65-F5344CB8AC3E}">
        <p14:creationId xmlns:p14="http://schemas.microsoft.com/office/powerpoint/2010/main" val="2107113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Atoms are in perpetual motion (because absolute 0 in Kelvin is theoretical).</a:t>
            </a:r>
          </a:p>
          <a:p>
            <a:endParaRPr lang="en-US" dirty="0"/>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3</a:t>
            </a:fld>
            <a:endParaRPr lang="en-US"/>
          </a:p>
        </p:txBody>
      </p:sp>
    </p:spTree>
    <p:extLst>
      <p:ext uri="{BB962C8B-B14F-4D97-AF65-F5344CB8AC3E}">
        <p14:creationId xmlns:p14="http://schemas.microsoft.com/office/powerpoint/2010/main" val="60080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rPr>
              <a:t>Potential energy surface: describes the relationship between molecular geometry and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rPr>
              <a:t>Conformational analysis is one of the central topics in computational chemistry.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highlight>
                  <a:srgbClr val="FFFFFF"/>
                </a:highlight>
                <a:latin typeface="Roboto" panose="02000000000000000000" pitchFamily="2" charset="0"/>
              </a:rPr>
              <a:t>All the properties of that molecule are the combination of the properties of its conformers accessible at the temperature of the study. </a:t>
            </a: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rPr>
              <a:t>The ground truth about nature is demonstrated by experiment, our goal in computational chemistry is to create models that are realistic enough they agree with experiment.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Arial"/>
              </a:rPr>
              <a:t>Schematic representation of the standard free-energy landscape. The conformational changes occurring along the reaction coordinate axis correspond to the environmental reorganization that facilitates the chemical reaction. In contrast, the conformational changes occurring along the ensemble conformations axis represent the ensembles of configurations existing at all stages along the reaction coordinate, leading to a large number of parallel catalytic pathways. This figure illustrates the multiple populations of conformations, intermediates, and transition states. Strong coupling can occur between the reaction coordinates and the conformation ensembles; i.e., the reaction paths can slide along and between both coordinates. </a:t>
            </a:r>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4</a:t>
            </a:fld>
            <a:endParaRPr lang="en-US"/>
          </a:p>
        </p:txBody>
      </p:sp>
    </p:spTree>
    <p:extLst>
      <p:ext uri="{BB962C8B-B14F-4D97-AF65-F5344CB8AC3E}">
        <p14:creationId xmlns:p14="http://schemas.microsoft.com/office/powerpoint/2010/main" val="211473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000000"/>
              </a:solidFill>
              <a:effectLst/>
              <a:highlight>
                <a:srgbClr val="FFFFFF"/>
              </a:highlight>
              <a:latin typeface="Roboto" panose="02000000000000000000" pitchFamily="2" charset="0"/>
            </a:endParaRPr>
          </a:p>
          <a:p>
            <a:r>
              <a:rPr lang="en-US" b="0" i="0" u="none" strike="noStrike" dirty="0">
                <a:solidFill>
                  <a:srgbClr val="000000"/>
                </a:solidFill>
                <a:effectLst/>
                <a:highlight>
                  <a:srgbClr val="FFFFFF"/>
                </a:highlight>
                <a:latin typeface="Roboto" panose="02000000000000000000" pitchFamily="2" charset="0"/>
              </a:rPr>
              <a:t>A conformer is a distinct conformation (arrangement of atoms of a molecule) at a minimum on the molecule’s potential energy surface.</a:t>
            </a:r>
          </a:p>
          <a:p>
            <a:endParaRPr lang="en-US" b="0" i="0" u="none" strike="noStrike" dirty="0">
              <a:solidFill>
                <a:srgbClr val="000000"/>
              </a:solidFill>
              <a:effectLst/>
              <a:highlight>
                <a:srgbClr val="FFFFFF"/>
              </a:highlight>
              <a:latin typeface="Roboto" panose="02000000000000000000" pitchFamily="2" charset="0"/>
            </a:endParaRPr>
          </a:p>
          <a:p>
            <a:endParaRPr lang="en-US" dirty="0"/>
          </a:p>
          <a:p>
            <a:r>
              <a:rPr lang="en-US" dirty="0"/>
              <a:t>Searching is more general, often done in a systematic manner, not necessarily according to any laws of motion. Usually informed by the internal degrees of freedom of a molecule</a:t>
            </a:r>
          </a:p>
        </p:txBody>
      </p:sp>
      <p:sp>
        <p:nvSpPr>
          <p:cNvPr id="4" name="Slide Number Placeholder 3"/>
          <p:cNvSpPr>
            <a:spLocks noGrp="1"/>
          </p:cNvSpPr>
          <p:nvPr>
            <p:ph type="sldNum" sz="quarter" idx="5"/>
          </p:nvPr>
        </p:nvSpPr>
        <p:spPr/>
        <p:txBody>
          <a:bodyPr/>
          <a:lstStyle/>
          <a:p>
            <a:fld id="{B0F733C7-90B7-F44A-8EAA-4F7C16DF622A}" type="slidenum">
              <a:rPr lang="en-US" smtClean="0"/>
              <a:t>7</a:t>
            </a:fld>
            <a:endParaRPr lang="en-US"/>
          </a:p>
        </p:txBody>
      </p:sp>
    </p:spTree>
    <p:extLst>
      <p:ext uri="{BB962C8B-B14F-4D97-AF65-F5344CB8AC3E}">
        <p14:creationId xmlns:p14="http://schemas.microsoft.com/office/powerpoint/2010/main" val="223474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properties</a:t>
            </a:r>
          </a:p>
          <a:p>
            <a:endParaRPr lang="en-US" dirty="0"/>
          </a:p>
          <a:p>
            <a:r>
              <a:rPr lang="en-US" dirty="0"/>
              <a:t>Non deterministic, so you don’t know a priori how long to run to sufficiently sample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roughly exponential (≈3N ) with the number of “rotatable” bonds (N). Becomes unfeasible for larger systems.</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8</a:t>
            </a:fld>
            <a:endParaRPr lang="en-US"/>
          </a:p>
        </p:txBody>
      </p:sp>
    </p:spTree>
    <p:extLst>
      <p:ext uri="{BB962C8B-B14F-4D97-AF65-F5344CB8AC3E}">
        <p14:creationId xmlns:p14="http://schemas.microsoft.com/office/powerpoint/2010/main" val="238954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properties- not to say snapshots cant be used to infer dynamic properties</a:t>
            </a:r>
          </a:p>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9</a:t>
            </a:fld>
            <a:endParaRPr lang="en-US"/>
          </a:p>
        </p:txBody>
      </p:sp>
    </p:spTree>
    <p:extLst>
      <p:ext uri="{BB962C8B-B14F-4D97-AF65-F5344CB8AC3E}">
        <p14:creationId xmlns:p14="http://schemas.microsoft.com/office/powerpoint/2010/main" val="199423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properties- not to say snapshots cant be used to infer dynamic properties</a:t>
            </a:r>
          </a:p>
        </p:txBody>
      </p:sp>
      <p:sp>
        <p:nvSpPr>
          <p:cNvPr id="4" name="Slide Number Placeholder 3"/>
          <p:cNvSpPr>
            <a:spLocks noGrp="1"/>
          </p:cNvSpPr>
          <p:nvPr>
            <p:ph type="sldNum" sz="quarter" idx="5"/>
          </p:nvPr>
        </p:nvSpPr>
        <p:spPr/>
        <p:txBody>
          <a:bodyPr/>
          <a:lstStyle/>
          <a:p>
            <a:fld id="{B0F733C7-90B7-F44A-8EAA-4F7C16DF622A}" type="slidenum">
              <a:rPr lang="en-US" smtClean="0"/>
              <a:t>10</a:t>
            </a:fld>
            <a:endParaRPr lang="en-US"/>
          </a:p>
        </p:txBody>
      </p:sp>
    </p:spTree>
    <p:extLst>
      <p:ext uri="{BB962C8B-B14F-4D97-AF65-F5344CB8AC3E}">
        <p14:creationId xmlns:p14="http://schemas.microsoft.com/office/powerpoint/2010/main" val="415619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11</a:t>
            </a:fld>
            <a:endParaRPr lang="en-US"/>
          </a:p>
        </p:txBody>
      </p:sp>
    </p:spTree>
    <p:extLst>
      <p:ext uri="{BB962C8B-B14F-4D97-AF65-F5344CB8AC3E}">
        <p14:creationId xmlns:p14="http://schemas.microsoft.com/office/powerpoint/2010/main" val="4021055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F733C7-90B7-F44A-8EAA-4F7C16DF622A}" type="slidenum">
              <a:rPr lang="en-US" smtClean="0"/>
              <a:t>12</a:t>
            </a:fld>
            <a:endParaRPr lang="en-US"/>
          </a:p>
        </p:txBody>
      </p:sp>
    </p:spTree>
    <p:extLst>
      <p:ext uri="{BB962C8B-B14F-4D97-AF65-F5344CB8AC3E}">
        <p14:creationId xmlns:p14="http://schemas.microsoft.com/office/powerpoint/2010/main" val="25289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1B2B-09FC-7B95-BBD7-AE118F6C11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0DCDE1-E266-1A3E-52E2-EA7092965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EEF1AF-D7E6-240D-B8F5-795F2F16A82A}"/>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3C859CDB-C81B-0E92-0C66-40EF388BE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947A4-66FD-C8DA-33F1-BBA401099D19}"/>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243606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210E-521C-E3DC-AC7E-1C30F160C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753622-1DC6-E81D-72AD-3D98AF1693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DE670-AB45-2206-F38B-543B73C5EBC3}"/>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04F2F0EE-7353-9522-17E9-130665F7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F8220-694F-E6A1-951B-0C4F62F0F6CA}"/>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41639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EA4730-99E0-1ED0-7E5D-FEA09AF295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6CA9AB-36D9-1840-D0F7-CBBD147D72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A1D04-DBB9-C47F-96CD-2C1A1AB454D3}"/>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CB30C9ED-4B44-A825-BD4B-196291763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1BFFC-76F1-DFCA-2DA3-CB8381461029}"/>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26215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F4FA-95B5-667B-EC6A-7ABB9DF2F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BCF410-565F-51FD-D787-E3CB7C04EE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64AE5-6DFB-6F19-FCBB-EA67FA7EA2D5}"/>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7B174ECE-8BC7-59F4-17F1-B1676AD9D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118F0-CD37-BBD0-4A68-73478C923B76}"/>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19171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9F92-6EBD-351E-F3D2-1818A7658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E33FCF-660E-4FED-39DA-17D80BA97C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AEA83-8B66-5A9B-90BF-3D6AAB0FD2C9}"/>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7C4A050E-6BD9-374D-6104-CDF03C075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B7744-90B8-FDB0-43C7-2A396C8698F2}"/>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100227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E773-CBB0-EF16-CA36-B07569F67E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E7676-5F3D-FC0C-B8FF-AA9336529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C90321-0185-9478-2E7E-DB8396863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C7FDF-C7DF-F650-8F77-AC504C855002}"/>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6" name="Footer Placeholder 5">
            <a:extLst>
              <a:ext uri="{FF2B5EF4-FFF2-40B4-BE49-F238E27FC236}">
                <a16:creationId xmlns:a16="http://schemas.microsoft.com/office/drawing/2014/main" id="{F5E6E8A1-FFC1-0D6A-4D08-5904D6221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A6D2D-4B11-1DFD-9D60-38B71980408B}"/>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172940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B847-B4B2-1BD1-4D3D-7C021B2E6C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D3B04-DE36-40EC-B00E-08F68E974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AF502B-6EAD-643B-D2A1-0096710CA0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5A2D81-9DEF-0D9C-D6E5-6F3D5A208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3C79A7-5630-F84D-0C01-14750943AF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231454-17E6-BBEC-0B1B-8C8A2182D997}"/>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8" name="Footer Placeholder 7">
            <a:extLst>
              <a:ext uri="{FF2B5EF4-FFF2-40B4-BE49-F238E27FC236}">
                <a16:creationId xmlns:a16="http://schemas.microsoft.com/office/drawing/2014/main" id="{30602967-520E-1505-5233-0A3685BC08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530D38-9C27-FB74-5E9E-08BEFA7E60AD}"/>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895102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609B-922A-5AFF-A9B2-29DBEE155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06A40F-074B-5682-A0D7-D527665DC99E}"/>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4" name="Footer Placeholder 3">
            <a:extLst>
              <a:ext uri="{FF2B5EF4-FFF2-40B4-BE49-F238E27FC236}">
                <a16:creationId xmlns:a16="http://schemas.microsoft.com/office/drawing/2014/main" id="{D65832B2-B963-093F-0540-AE19AE206A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A0B684-ACE3-B946-6B7C-51D0C84A40B2}"/>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412004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0E9019-CEC7-1E55-99DD-C6B559CA3484}"/>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3" name="Footer Placeholder 2">
            <a:extLst>
              <a:ext uri="{FF2B5EF4-FFF2-40B4-BE49-F238E27FC236}">
                <a16:creationId xmlns:a16="http://schemas.microsoft.com/office/drawing/2014/main" id="{C1787622-9D46-04BB-6456-620BDAE174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5DDC7-5FBB-7EDF-90C4-81A9F72032EC}"/>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218199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CB12-3BD3-C02B-2793-85F78283B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631A8A-FBB4-BCAF-0394-0D1CFDAB28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87D6-7E0F-9E42-5ACD-126D08289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1EB8B-C07A-AC95-A58E-61C32F0D0DA7}"/>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6" name="Footer Placeholder 5">
            <a:extLst>
              <a:ext uri="{FF2B5EF4-FFF2-40B4-BE49-F238E27FC236}">
                <a16:creationId xmlns:a16="http://schemas.microsoft.com/office/drawing/2014/main" id="{96C347A6-6C27-33FB-DEBB-CFA9A744D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6B4F3-3C2B-1F07-DE08-3F35F44A7141}"/>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258128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CBD6-BF05-519E-0431-8556A97B72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E390C4-69D7-C5D2-36E3-F19B34B6D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31DCD9-7C4E-AD4A-8021-147BE9519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2E6AB-1B2E-189F-A703-6C052324D99A}"/>
              </a:ext>
            </a:extLst>
          </p:cNvPr>
          <p:cNvSpPr>
            <a:spLocks noGrp="1"/>
          </p:cNvSpPr>
          <p:nvPr>
            <p:ph type="dt" sz="half" idx="10"/>
          </p:nvPr>
        </p:nvSpPr>
        <p:spPr/>
        <p:txBody>
          <a:bodyPr/>
          <a:lstStyle/>
          <a:p>
            <a:fld id="{0A4ADF5E-6309-6A46-845C-767A5DA8327C}" type="datetimeFigureOut">
              <a:rPr lang="en-US" smtClean="0"/>
              <a:t>6/13/24</a:t>
            </a:fld>
            <a:endParaRPr lang="en-US"/>
          </a:p>
        </p:txBody>
      </p:sp>
      <p:sp>
        <p:nvSpPr>
          <p:cNvPr id="6" name="Footer Placeholder 5">
            <a:extLst>
              <a:ext uri="{FF2B5EF4-FFF2-40B4-BE49-F238E27FC236}">
                <a16:creationId xmlns:a16="http://schemas.microsoft.com/office/drawing/2014/main" id="{EDF31124-7AEE-3B9D-FFC9-13A08F741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5D9827-3840-1161-7BCB-B7FEAD47A3AF}"/>
              </a:ext>
            </a:extLst>
          </p:cNvPr>
          <p:cNvSpPr>
            <a:spLocks noGrp="1"/>
          </p:cNvSpPr>
          <p:nvPr>
            <p:ph type="sldNum" sz="quarter" idx="12"/>
          </p:nvPr>
        </p:nvSpPr>
        <p:spPr/>
        <p:txBody>
          <a:bodyPr/>
          <a:lstStyle/>
          <a:p>
            <a:fld id="{BC59A040-7E2D-D54D-9C17-2B5EF68AC9EC}" type="slidenum">
              <a:rPr lang="en-US" smtClean="0"/>
              <a:t>‹#›</a:t>
            </a:fld>
            <a:endParaRPr lang="en-US"/>
          </a:p>
        </p:txBody>
      </p:sp>
    </p:spTree>
    <p:extLst>
      <p:ext uri="{BB962C8B-B14F-4D97-AF65-F5344CB8AC3E}">
        <p14:creationId xmlns:p14="http://schemas.microsoft.com/office/powerpoint/2010/main" val="205505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CE87E4-87DE-2B5B-BBC3-944E0F39C8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6DCFB0-47B9-FECE-A7B0-AD09ABCC9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7978C-06E0-59C9-EF40-C62A092F8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4ADF5E-6309-6A46-845C-767A5DA8327C}" type="datetimeFigureOut">
              <a:rPr lang="en-US" smtClean="0"/>
              <a:t>6/13/24</a:t>
            </a:fld>
            <a:endParaRPr lang="en-US"/>
          </a:p>
        </p:txBody>
      </p:sp>
      <p:sp>
        <p:nvSpPr>
          <p:cNvPr id="5" name="Footer Placeholder 4">
            <a:extLst>
              <a:ext uri="{FF2B5EF4-FFF2-40B4-BE49-F238E27FC236}">
                <a16:creationId xmlns:a16="http://schemas.microsoft.com/office/drawing/2014/main" id="{D2B1E6BC-9614-5B5A-849C-26FF5AB7D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EFD91DA-B2E9-042D-0C3B-C8AA98C6C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59A040-7E2D-D54D-9C17-2B5EF68AC9EC}" type="slidenum">
              <a:rPr lang="en-US" smtClean="0"/>
              <a:t>‹#›</a:t>
            </a:fld>
            <a:endParaRPr lang="en-US"/>
          </a:p>
        </p:txBody>
      </p:sp>
    </p:spTree>
    <p:extLst>
      <p:ext uri="{BB962C8B-B14F-4D97-AF65-F5344CB8AC3E}">
        <p14:creationId xmlns:p14="http://schemas.microsoft.com/office/powerpoint/2010/main" val="166647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st-lab.github.io/crest-docs/page/documentation/keywords.html" TargetMode="External"/><Relationship Id="rId2" Type="http://schemas.openxmlformats.org/officeDocument/2006/relationships/hyperlink" Target="https://csu-theory-suite.github.io/theory-suite-wiki/running_calculations/example_censo_workflow/example_censo_workflow.html#id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doi.org/10.2210/pdb4f9v/pdb" TargetMode="Externa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hyperlink" Target="http://doi.org/10.2210/pdb3iqe/pd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0A35-7133-2D3D-CA0C-65E8563AA462}"/>
              </a:ext>
            </a:extLst>
          </p:cNvPr>
          <p:cNvSpPr>
            <a:spLocks noGrp="1"/>
          </p:cNvSpPr>
          <p:nvPr>
            <p:ph type="ctrTitle"/>
          </p:nvPr>
        </p:nvSpPr>
        <p:spPr/>
        <p:txBody>
          <a:bodyPr/>
          <a:lstStyle/>
          <a:p>
            <a:r>
              <a:rPr lang="en-US" dirty="0"/>
              <a:t>Crest and conformational searches</a:t>
            </a:r>
          </a:p>
        </p:txBody>
      </p:sp>
      <p:sp>
        <p:nvSpPr>
          <p:cNvPr id="3" name="Subtitle 2">
            <a:extLst>
              <a:ext uri="{FF2B5EF4-FFF2-40B4-BE49-F238E27FC236}">
                <a16:creationId xmlns:a16="http://schemas.microsoft.com/office/drawing/2014/main" id="{FB6756FA-ECEB-203B-B429-D4D93BC1128F}"/>
              </a:ext>
            </a:extLst>
          </p:cNvPr>
          <p:cNvSpPr>
            <a:spLocks noGrp="1"/>
          </p:cNvSpPr>
          <p:nvPr>
            <p:ph type="subTitle" idx="1"/>
          </p:nvPr>
        </p:nvSpPr>
        <p:spPr/>
        <p:txBody>
          <a:bodyPr/>
          <a:lstStyle/>
          <a:p>
            <a:r>
              <a:rPr lang="en-US" dirty="0"/>
              <a:t>Heidi Klem</a:t>
            </a:r>
          </a:p>
          <a:p>
            <a:r>
              <a:rPr lang="en-US" dirty="0"/>
              <a:t>CAMLC 2024</a:t>
            </a:r>
          </a:p>
          <a:p>
            <a:r>
              <a:rPr lang="en-US" dirty="0"/>
              <a:t>Jaca, Spain</a:t>
            </a:r>
          </a:p>
        </p:txBody>
      </p:sp>
      <p:pic>
        <p:nvPicPr>
          <p:cNvPr id="4" name="Picture 3">
            <a:extLst>
              <a:ext uri="{FF2B5EF4-FFF2-40B4-BE49-F238E27FC236}">
                <a16:creationId xmlns:a16="http://schemas.microsoft.com/office/drawing/2014/main" id="{B96833B2-D234-E576-EA9B-9A4CB8926A73}"/>
              </a:ext>
            </a:extLst>
          </p:cNvPr>
          <p:cNvPicPr>
            <a:picLocks noChangeAspect="1"/>
          </p:cNvPicPr>
          <p:nvPr/>
        </p:nvPicPr>
        <p:blipFill rotWithShape="1">
          <a:blip r:embed="rId2">
            <a:alphaModFix amt="46000"/>
          </a:blip>
          <a:srcRect l="13638" t="13742" r="17543" b="16874"/>
          <a:stretch/>
        </p:blipFill>
        <p:spPr>
          <a:xfrm>
            <a:off x="2281519" y="-32965"/>
            <a:ext cx="7312364" cy="6948115"/>
          </a:xfrm>
          <a:prstGeom prst="rect">
            <a:avLst/>
          </a:prstGeom>
        </p:spPr>
      </p:pic>
    </p:spTree>
    <p:extLst>
      <p:ext uri="{BB962C8B-B14F-4D97-AF65-F5344CB8AC3E}">
        <p14:creationId xmlns:p14="http://schemas.microsoft.com/office/powerpoint/2010/main" val="5123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B52A-43C2-5831-D190-5AB4FC793CE7}"/>
              </a:ext>
            </a:extLst>
          </p:cNvPr>
          <p:cNvSpPr>
            <a:spLocks noGrp="1"/>
          </p:cNvSpPr>
          <p:nvPr>
            <p:ph type="title"/>
          </p:nvPr>
        </p:nvSpPr>
        <p:spPr/>
        <p:txBody>
          <a:bodyPr/>
          <a:lstStyle/>
          <a:p>
            <a:r>
              <a:rPr lang="en-US" dirty="0"/>
              <a:t>Conformational Searching</a:t>
            </a:r>
          </a:p>
        </p:txBody>
      </p:sp>
      <p:sp>
        <p:nvSpPr>
          <p:cNvPr id="3" name="Content Placeholder 2">
            <a:extLst>
              <a:ext uri="{FF2B5EF4-FFF2-40B4-BE49-F238E27FC236}">
                <a16:creationId xmlns:a16="http://schemas.microsoft.com/office/drawing/2014/main" id="{AF6FEB3A-B4AD-2710-5C62-2D4A20B26AA1}"/>
              </a:ext>
            </a:extLst>
          </p:cNvPr>
          <p:cNvSpPr>
            <a:spLocks noGrp="1"/>
          </p:cNvSpPr>
          <p:nvPr>
            <p:ph idx="1"/>
          </p:nvPr>
        </p:nvSpPr>
        <p:spPr>
          <a:xfrm>
            <a:off x="838200" y="1825625"/>
            <a:ext cx="4117848" cy="4351338"/>
          </a:xfrm>
        </p:spPr>
        <p:txBody>
          <a:bodyPr/>
          <a:lstStyle/>
          <a:p>
            <a:r>
              <a:rPr lang="en-US" sz="2000" dirty="0"/>
              <a:t>Goal is to identify lowest energy conformers that represent the experimentally relevant conformational ensemble</a:t>
            </a:r>
          </a:p>
          <a:p>
            <a:r>
              <a:rPr lang="en-US" sz="2000" dirty="0"/>
              <a:t>Better suited for small molecules ( &lt; 500 atoms) often involving iterative procedures</a:t>
            </a:r>
          </a:p>
          <a:p>
            <a:r>
              <a:rPr lang="en-US" sz="2000" dirty="0"/>
              <a:t>Calculations performed on minimized conformers and results are Boltzmann averaged</a:t>
            </a:r>
          </a:p>
          <a:p>
            <a:r>
              <a:rPr lang="en-US" sz="2000" dirty="0"/>
              <a:t>Depending on the size of the molecule, it might be possible to figure out all possible conformers</a:t>
            </a:r>
            <a:endParaRPr lang="en-US" dirty="0"/>
          </a:p>
        </p:txBody>
      </p:sp>
      <p:pic>
        <p:nvPicPr>
          <p:cNvPr id="4" name="Figure" descr="figure.img">
            <a:extLst>
              <a:ext uri="{FF2B5EF4-FFF2-40B4-BE49-F238E27FC236}">
                <a16:creationId xmlns:a16="http://schemas.microsoft.com/office/drawing/2014/main" id="{D4478FBD-F1BB-B857-FB8B-84DA15EC4E95}"/>
              </a:ext>
            </a:extLst>
          </p:cNvPr>
          <p:cNvPicPr>
            <a:picLocks noChangeAspect="1"/>
          </p:cNvPicPr>
          <p:nvPr/>
        </p:nvPicPr>
        <p:blipFill>
          <a:blip r:embed="rId3" cstate="print"/>
          <a:stretch>
            <a:fillRect/>
          </a:stretch>
        </p:blipFill>
        <p:spPr>
          <a:xfrm>
            <a:off x="5596128" y="1825625"/>
            <a:ext cx="5977128" cy="3442826"/>
          </a:xfrm>
          <a:prstGeom prst="rect">
            <a:avLst/>
          </a:prstGeom>
        </p:spPr>
      </p:pic>
      <p:sp>
        <p:nvSpPr>
          <p:cNvPr id="5" name="TextBox 3">
            <a:extLst>
              <a:ext uri="{FF2B5EF4-FFF2-40B4-BE49-F238E27FC236}">
                <a16:creationId xmlns:a16="http://schemas.microsoft.com/office/drawing/2014/main" id="{BF0250E5-384B-C2A6-6FB8-8061A72ED33E}"/>
              </a:ext>
            </a:extLst>
          </p:cNvPr>
          <p:cNvSpPr txBox="1"/>
          <p:nvPr/>
        </p:nvSpPr>
        <p:spPr>
          <a:xfrm>
            <a:off x="5596128" y="5403388"/>
            <a:ext cx="5977128" cy="553998"/>
          </a:xfrm>
          <a:prstGeom prst="rect">
            <a:avLst/>
          </a:prstGeom>
          <a:noFill/>
        </p:spPr>
        <p:txBody>
          <a:bodyPr wrap="square" rtlCol="0">
            <a:spAutoFit/>
          </a:bodyPr>
          <a:lstStyle/>
          <a:p>
            <a:r>
              <a:rPr sz="1000" dirty="0" err="1"/>
              <a:t>Luchini</a:t>
            </a:r>
            <a:r>
              <a:rPr sz="1000" dirty="0"/>
              <a:t> G, Alegre-</a:t>
            </a:r>
            <a:r>
              <a:rPr sz="1000" dirty="0" err="1"/>
              <a:t>Requena</a:t>
            </a:r>
            <a:r>
              <a:rPr sz="1000" dirty="0"/>
              <a:t> JV, </a:t>
            </a:r>
            <a:r>
              <a:rPr sz="1000" dirty="0" err="1"/>
              <a:t>Funes-Ardoiz</a:t>
            </a:r>
            <a:r>
              <a:rPr sz="1000" dirty="0"/>
              <a:t> I and Paton RS. </a:t>
            </a:r>
            <a:r>
              <a:rPr sz="1000" dirty="0" err="1"/>
              <a:t>GoodVibes</a:t>
            </a:r>
            <a:r>
              <a:rPr sz="1000" dirty="0"/>
              <a:t>: automated thermochemistry for heterogeneous computational chemistry data [version 1]. F1000Research 2020, 9(Chem Inf Sci):291 (</a:t>
            </a:r>
            <a:r>
              <a:rPr sz="1000" dirty="0" err="1"/>
              <a:t>doi</a:t>
            </a:r>
            <a:r>
              <a:rPr sz="1000" dirty="0"/>
              <a:t>: 10.12688/f1000research.22758.1)</a:t>
            </a:r>
            <a:endParaRPr dirty="0"/>
          </a:p>
        </p:txBody>
      </p:sp>
    </p:spTree>
    <p:extLst>
      <p:ext uri="{BB962C8B-B14F-4D97-AF65-F5344CB8AC3E}">
        <p14:creationId xmlns:p14="http://schemas.microsoft.com/office/powerpoint/2010/main" val="353450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AD1CCE2-06AC-9972-8C8D-FBACEB1563B2}"/>
              </a:ext>
            </a:extLst>
          </p:cNvPr>
          <p:cNvSpPr>
            <a:spLocks noGrp="1"/>
          </p:cNvSpPr>
          <p:nvPr>
            <p:ph type="title"/>
          </p:nvPr>
        </p:nvSpPr>
        <p:spPr>
          <a:xfrm>
            <a:off x="-251558" y="1787674"/>
            <a:ext cx="12685978" cy="3081242"/>
          </a:xfrm>
        </p:spPr>
        <p:txBody>
          <a:bodyPr vert="horz" lIns="91440" tIns="45720" rIns="91440" bIns="45720" rtlCol="0" anchor="ctr">
            <a:normAutofit/>
          </a:bodyPr>
          <a:lstStyle/>
          <a:p>
            <a:pPr algn="ctr"/>
            <a:r>
              <a:rPr lang="en-US" sz="4100" kern="1200" dirty="0">
                <a:solidFill>
                  <a:srgbClr val="FFFFFF"/>
                </a:solidFill>
                <a:latin typeface="+mj-lt"/>
                <a:ea typeface="+mj-ea"/>
                <a:cs typeface="+mj-cs"/>
              </a:rPr>
              <a:t>How to model chemistry consistent with experiment?</a:t>
            </a:r>
            <a:br>
              <a:rPr lang="en-US" sz="4100" kern="1200" dirty="0">
                <a:solidFill>
                  <a:srgbClr val="FFFFFF"/>
                </a:solidFill>
                <a:latin typeface="+mj-lt"/>
                <a:ea typeface="+mj-ea"/>
                <a:cs typeface="+mj-cs"/>
              </a:rPr>
            </a:br>
            <a:br>
              <a:rPr lang="en-US" sz="4100" kern="1200" dirty="0">
                <a:solidFill>
                  <a:srgbClr val="FFFFFF"/>
                </a:solidFill>
                <a:latin typeface="+mj-lt"/>
                <a:ea typeface="+mj-ea"/>
                <a:cs typeface="+mj-cs"/>
              </a:rPr>
            </a:br>
            <a:r>
              <a:rPr lang="en-US" sz="4100" kern="1200" dirty="0">
                <a:solidFill>
                  <a:srgbClr val="FFFFFF"/>
                </a:solidFill>
                <a:latin typeface="+mj-lt"/>
                <a:ea typeface="+mj-ea"/>
                <a:cs typeface="+mj-cs"/>
              </a:rPr>
              <a:t>How to do this accurately and efficiently?</a:t>
            </a:r>
          </a:p>
        </p:txBody>
      </p:sp>
    </p:spTree>
    <p:extLst>
      <p:ext uri="{BB962C8B-B14F-4D97-AF65-F5344CB8AC3E}">
        <p14:creationId xmlns:p14="http://schemas.microsoft.com/office/powerpoint/2010/main" val="246075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3368-A2A7-4604-4E82-EFF18737A5F6}"/>
              </a:ext>
            </a:extLst>
          </p:cNvPr>
          <p:cNvSpPr>
            <a:spLocks noGrp="1"/>
          </p:cNvSpPr>
          <p:nvPr>
            <p:ph type="title"/>
          </p:nvPr>
        </p:nvSpPr>
        <p:spPr/>
        <p:txBody>
          <a:bodyPr/>
          <a:lstStyle/>
          <a:p>
            <a:r>
              <a:rPr lang="en-US" dirty="0"/>
              <a:t>Conformational Analysis</a:t>
            </a:r>
          </a:p>
        </p:txBody>
      </p:sp>
      <p:sp>
        <p:nvSpPr>
          <p:cNvPr id="3" name="Content Placeholder 2">
            <a:extLst>
              <a:ext uri="{FF2B5EF4-FFF2-40B4-BE49-F238E27FC236}">
                <a16:creationId xmlns:a16="http://schemas.microsoft.com/office/drawing/2014/main" id="{F55C86D6-6133-554C-5537-1ABC781B6DA9}"/>
              </a:ext>
            </a:extLst>
          </p:cNvPr>
          <p:cNvSpPr>
            <a:spLocks noGrp="1"/>
          </p:cNvSpPr>
          <p:nvPr>
            <p:ph idx="1"/>
          </p:nvPr>
        </p:nvSpPr>
        <p:spPr/>
        <p:txBody>
          <a:bodyPr/>
          <a:lstStyle/>
          <a:p>
            <a:r>
              <a:rPr lang="en-US" dirty="0"/>
              <a:t>Can be computationally demanding depending on the accuracy you seek</a:t>
            </a:r>
          </a:p>
          <a:p>
            <a:r>
              <a:rPr lang="en-US" dirty="0"/>
              <a:t>Intelligently designed workflows, often involving multiple optimization rounds, can reduce the computational demand</a:t>
            </a:r>
          </a:p>
          <a:p>
            <a:r>
              <a:rPr lang="en-US" dirty="0"/>
              <a:t>Automation can promote reproducibility and reduce headaches!</a:t>
            </a:r>
          </a:p>
        </p:txBody>
      </p:sp>
    </p:spTree>
    <p:extLst>
      <p:ext uri="{BB962C8B-B14F-4D97-AF65-F5344CB8AC3E}">
        <p14:creationId xmlns:p14="http://schemas.microsoft.com/office/powerpoint/2010/main" val="138592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0932-25A3-2238-0BD4-73B4FB0B26E5}"/>
              </a:ext>
            </a:extLst>
          </p:cNvPr>
          <p:cNvSpPr>
            <a:spLocks noGrp="1"/>
          </p:cNvSpPr>
          <p:nvPr>
            <p:ph type="title"/>
          </p:nvPr>
        </p:nvSpPr>
        <p:spPr/>
        <p:txBody>
          <a:bodyPr/>
          <a:lstStyle/>
          <a:p>
            <a:r>
              <a:rPr lang="en-US" dirty="0"/>
              <a:t>Conformer Optimization</a:t>
            </a:r>
          </a:p>
        </p:txBody>
      </p:sp>
      <p:sp>
        <p:nvSpPr>
          <p:cNvPr id="3" name="Content Placeholder 2">
            <a:extLst>
              <a:ext uri="{FF2B5EF4-FFF2-40B4-BE49-F238E27FC236}">
                <a16:creationId xmlns:a16="http://schemas.microsoft.com/office/drawing/2014/main" id="{15C90502-1161-903B-B176-18C90BC579F4}"/>
              </a:ext>
            </a:extLst>
          </p:cNvPr>
          <p:cNvSpPr>
            <a:spLocks noGrp="1"/>
          </p:cNvSpPr>
          <p:nvPr>
            <p:ph idx="1"/>
          </p:nvPr>
        </p:nvSpPr>
        <p:spPr/>
        <p:txBody>
          <a:bodyPr>
            <a:normAutofit fontScale="85000" lnSpcReduction="20000"/>
          </a:bodyPr>
          <a:lstStyle/>
          <a:p>
            <a:r>
              <a:rPr lang="en-US" dirty="0"/>
              <a:t>ANI-1</a:t>
            </a:r>
          </a:p>
          <a:p>
            <a:pPr lvl="1"/>
            <a:r>
              <a:rPr lang="en-US" dirty="0"/>
              <a:t>Accurate </a:t>
            </a:r>
            <a:r>
              <a:rPr lang="en-US" dirty="0" err="1"/>
              <a:t>NeurAl</a:t>
            </a:r>
            <a:r>
              <a:rPr lang="en-US" dirty="0"/>
              <a:t> network engine for Molecular Energies</a:t>
            </a:r>
          </a:p>
          <a:p>
            <a:pPr lvl="1"/>
            <a:r>
              <a:rPr lang="en-US" dirty="0"/>
              <a:t>Deep neural network train on QM DFT calcs</a:t>
            </a:r>
          </a:p>
          <a:p>
            <a:pPr lvl="1"/>
            <a:r>
              <a:rPr lang="en-US" dirty="0"/>
              <a:t>Applies only to HCNO atoms</a:t>
            </a:r>
          </a:p>
          <a:p>
            <a:r>
              <a:rPr lang="en-US" dirty="0"/>
              <a:t>GAFF</a:t>
            </a:r>
          </a:p>
          <a:p>
            <a:pPr lvl="1"/>
            <a:r>
              <a:rPr lang="en-US" dirty="0"/>
              <a:t>General Amber force-field</a:t>
            </a:r>
          </a:p>
          <a:p>
            <a:r>
              <a:rPr lang="en-US" dirty="0"/>
              <a:t>GFN-FF</a:t>
            </a:r>
          </a:p>
          <a:p>
            <a:pPr lvl="1"/>
            <a:r>
              <a:rPr lang="en-US" dirty="0"/>
              <a:t>Generic polarizable force-field of the GFN family of methods</a:t>
            </a:r>
          </a:p>
          <a:p>
            <a:pPr lvl="1"/>
            <a:r>
              <a:rPr lang="en-US" dirty="0"/>
              <a:t>All elements up to Radon</a:t>
            </a:r>
          </a:p>
          <a:p>
            <a:r>
              <a:rPr lang="en-US" dirty="0"/>
              <a:t>GFN2-xTB</a:t>
            </a:r>
          </a:p>
          <a:p>
            <a:pPr lvl="1"/>
            <a:r>
              <a:rPr lang="en-US" dirty="0"/>
              <a:t>Geometries, Vibrational Frequencies, and Noncovalent interactions</a:t>
            </a:r>
          </a:p>
          <a:p>
            <a:pPr lvl="1"/>
            <a:r>
              <a:rPr lang="en-US" dirty="0" err="1"/>
              <a:t>eXtensions</a:t>
            </a:r>
            <a:r>
              <a:rPr lang="en-US" dirty="0"/>
              <a:t> in the AO basis set using density functional Tight Binding methods</a:t>
            </a:r>
          </a:p>
          <a:p>
            <a:pPr lvl="1"/>
            <a:r>
              <a:rPr lang="en-US" dirty="0"/>
              <a:t>All elements up to Radon</a:t>
            </a:r>
          </a:p>
          <a:p>
            <a:pPr lvl="1"/>
            <a:endParaRPr lang="en-US" dirty="0"/>
          </a:p>
        </p:txBody>
      </p:sp>
    </p:spTree>
    <p:extLst>
      <p:ext uri="{BB962C8B-B14F-4D97-AF65-F5344CB8AC3E}">
        <p14:creationId xmlns:p14="http://schemas.microsoft.com/office/powerpoint/2010/main" val="201302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C313-1089-6913-7AF9-005D3F48C3CB}"/>
              </a:ext>
            </a:extLst>
          </p:cNvPr>
          <p:cNvSpPr>
            <a:spLocks noGrp="1"/>
          </p:cNvSpPr>
          <p:nvPr>
            <p:ph type="title"/>
          </p:nvPr>
        </p:nvSpPr>
        <p:spPr/>
        <p:txBody>
          <a:bodyPr/>
          <a:lstStyle/>
          <a:p>
            <a:r>
              <a:rPr lang="en-US" dirty="0"/>
              <a:t>Conformational search tools</a:t>
            </a:r>
          </a:p>
        </p:txBody>
      </p:sp>
      <p:sp>
        <p:nvSpPr>
          <p:cNvPr id="3" name="Content Placeholder 2">
            <a:extLst>
              <a:ext uri="{FF2B5EF4-FFF2-40B4-BE49-F238E27FC236}">
                <a16:creationId xmlns:a16="http://schemas.microsoft.com/office/drawing/2014/main" id="{AECE90BA-B775-3FBE-EC76-9E9C7D3EA7B5}"/>
              </a:ext>
            </a:extLst>
          </p:cNvPr>
          <p:cNvSpPr>
            <a:spLocks noGrp="1"/>
          </p:cNvSpPr>
          <p:nvPr>
            <p:ph idx="1"/>
          </p:nvPr>
        </p:nvSpPr>
        <p:spPr/>
        <p:txBody>
          <a:bodyPr>
            <a:normAutofit fontScale="85000" lnSpcReduction="20000"/>
          </a:bodyPr>
          <a:lstStyle/>
          <a:p>
            <a:r>
              <a:rPr lang="en-US" dirty="0" err="1"/>
              <a:t>RDKit</a:t>
            </a:r>
            <a:endParaRPr lang="en-US" dirty="0"/>
          </a:p>
          <a:p>
            <a:pPr lvl="1"/>
            <a:r>
              <a:rPr lang="en-US" dirty="0"/>
              <a:t>Rotate molecule around torsion angles</a:t>
            </a:r>
          </a:p>
          <a:p>
            <a:pPr lvl="1"/>
            <a:r>
              <a:rPr lang="en-US" dirty="0"/>
              <a:t>Low level FF optimization</a:t>
            </a:r>
          </a:p>
          <a:p>
            <a:pPr lvl="1"/>
            <a:r>
              <a:rPr lang="en-US" dirty="0"/>
              <a:t>Higher level semi-empirical optimization</a:t>
            </a:r>
          </a:p>
          <a:p>
            <a:pPr marL="0" indent="0">
              <a:buNone/>
            </a:pPr>
            <a:endParaRPr lang="en-US" dirty="0"/>
          </a:p>
          <a:p>
            <a:pPr marL="0" indent="0">
              <a:buNone/>
            </a:pPr>
            <a:r>
              <a:rPr lang="en-US" u="sng" dirty="0"/>
              <a:t>Pseudo code</a:t>
            </a:r>
          </a:p>
          <a:p>
            <a:pPr marL="0" indent="0">
              <a:buNone/>
            </a:pPr>
            <a:r>
              <a:rPr lang="en-US" dirty="0"/>
              <a:t>From </a:t>
            </a:r>
            <a:r>
              <a:rPr lang="en-US" dirty="0" err="1"/>
              <a:t>rdkit.Chem</a:t>
            </a:r>
            <a:r>
              <a:rPr lang="en-US" dirty="0"/>
              <a:t> import </a:t>
            </a:r>
            <a:r>
              <a:rPr lang="en-US" dirty="0" err="1"/>
              <a:t>AllChem</a:t>
            </a:r>
            <a:r>
              <a:rPr lang="en-US" dirty="0"/>
              <a:t> as Chem</a:t>
            </a:r>
          </a:p>
          <a:p>
            <a:pPr marL="0" indent="0">
              <a:buNone/>
            </a:pPr>
            <a:r>
              <a:rPr lang="en-US" dirty="0"/>
              <a:t>Import </a:t>
            </a:r>
            <a:r>
              <a:rPr lang="en-US" dirty="0" err="1"/>
              <a:t>ase</a:t>
            </a:r>
            <a:endParaRPr lang="en-US" dirty="0"/>
          </a:p>
          <a:p>
            <a:pPr marL="0" indent="0">
              <a:buNone/>
            </a:pPr>
            <a:r>
              <a:rPr lang="en-US" dirty="0"/>
              <a:t>Mol = </a:t>
            </a:r>
            <a:r>
              <a:rPr lang="en-US" dirty="0" err="1"/>
              <a:t>Chem.MolFromSmiles</a:t>
            </a:r>
            <a:r>
              <a:rPr lang="en-US" dirty="0"/>
              <a:t>(</a:t>
            </a:r>
            <a:r>
              <a:rPr lang="en-US" dirty="0" err="1"/>
              <a:t>smi</a:t>
            </a:r>
            <a:r>
              <a:rPr lang="en-US" dirty="0"/>
              <a:t>)</a:t>
            </a:r>
          </a:p>
          <a:p>
            <a:pPr marL="0" indent="0">
              <a:buNone/>
            </a:pPr>
            <a:r>
              <a:rPr lang="en-US" dirty="0" err="1"/>
              <a:t>GetFF</a:t>
            </a:r>
            <a:r>
              <a:rPr lang="en-US" dirty="0"/>
              <a:t> = </a:t>
            </a:r>
            <a:r>
              <a:rPr lang="en-US" dirty="0" err="1"/>
              <a:t>Chem.UFFGetMoleculeForceField</a:t>
            </a:r>
            <a:r>
              <a:rPr lang="en-US" dirty="0"/>
              <a:t>(mol)</a:t>
            </a:r>
          </a:p>
          <a:p>
            <a:pPr marL="0" indent="0">
              <a:buNone/>
            </a:pPr>
            <a:r>
              <a:rPr lang="en-US" dirty="0"/>
              <a:t>Converged = </a:t>
            </a:r>
            <a:r>
              <a:rPr lang="en-US" dirty="0" err="1"/>
              <a:t>GetFF.Minimize</a:t>
            </a:r>
            <a:r>
              <a:rPr lang="en-US" dirty="0"/>
              <a:t>(</a:t>
            </a:r>
            <a:r>
              <a:rPr lang="en-US" dirty="0" err="1"/>
              <a:t>maxits</a:t>
            </a:r>
            <a:r>
              <a:rPr lang="en-US" dirty="0"/>
              <a:t>=1000)</a:t>
            </a:r>
          </a:p>
          <a:p>
            <a:pPr marL="0" indent="0">
              <a:buNone/>
            </a:pPr>
            <a:r>
              <a:rPr lang="en-US" dirty="0"/>
              <a:t>Optimizer = </a:t>
            </a:r>
            <a:r>
              <a:rPr lang="en-US" dirty="0" err="1"/>
              <a:t>ase.optimize.BFGS</a:t>
            </a:r>
            <a:r>
              <a:rPr lang="en-US" dirty="0"/>
              <a:t>(</a:t>
            </a:r>
            <a:r>
              <a:rPr lang="en-US" dirty="0" err="1"/>
              <a:t>ase_molecule</a:t>
            </a:r>
            <a:r>
              <a:rPr lang="en-US" dirty="0"/>
              <a:t>)</a:t>
            </a:r>
          </a:p>
        </p:txBody>
      </p:sp>
    </p:spTree>
    <p:extLst>
      <p:ext uri="{BB962C8B-B14F-4D97-AF65-F5344CB8AC3E}">
        <p14:creationId xmlns:p14="http://schemas.microsoft.com/office/powerpoint/2010/main" val="17820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A100-AC12-AA4A-63BF-D10260FC2CD6}"/>
              </a:ext>
            </a:extLst>
          </p:cNvPr>
          <p:cNvSpPr>
            <a:spLocks noGrp="1"/>
          </p:cNvSpPr>
          <p:nvPr>
            <p:ph type="title"/>
          </p:nvPr>
        </p:nvSpPr>
        <p:spPr/>
        <p:txBody>
          <a:bodyPr/>
          <a:lstStyle/>
          <a:p>
            <a:r>
              <a:rPr lang="en-US" dirty="0"/>
              <a:t>CREST-</a:t>
            </a:r>
            <a:r>
              <a:rPr lang="en-US" dirty="0" err="1"/>
              <a:t>xTB</a:t>
            </a:r>
            <a:endParaRPr lang="en-US" dirty="0"/>
          </a:p>
        </p:txBody>
      </p:sp>
      <p:pic>
        <p:nvPicPr>
          <p:cNvPr id="5" name="Content Placeholder 4">
            <a:extLst>
              <a:ext uri="{FF2B5EF4-FFF2-40B4-BE49-F238E27FC236}">
                <a16:creationId xmlns:a16="http://schemas.microsoft.com/office/drawing/2014/main" id="{1909E535-784D-9E4F-2134-DFC92F6FD709}"/>
              </a:ext>
            </a:extLst>
          </p:cNvPr>
          <p:cNvPicPr>
            <a:picLocks noGrp="1" noChangeAspect="1"/>
          </p:cNvPicPr>
          <p:nvPr>
            <p:ph idx="1"/>
          </p:nvPr>
        </p:nvPicPr>
        <p:blipFill>
          <a:blip r:embed="rId3"/>
          <a:stretch>
            <a:fillRect/>
          </a:stretch>
        </p:blipFill>
        <p:spPr>
          <a:xfrm>
            <a:off x="7588602" y="1489449"/>
            <a:ext cx="3765198" cy="4351338"/>
          </a:xfrm>
        </p:spPr>
      </p:pic>
      <p:sp>
        <p:nvSpPr>
          <p:cNvPr id="7" name="TextBox 6">
            <a:extLst>
              <a:ext uri="{FF2B5EF4-FFF2-40B4-BE49-F238E27FC236}">
                <a16:creationId xmlns:a16="http://schemas.microsoft.com/office/drawing/2014/main" id="{1EBD1D68-D564-15F2-ECBD-7585556F4597}"/>
              </a:ext>
            </a:extLst>
          </p:cNvPr>
          <p:cNvSpPr txBox="1"/>
          <p:nvPr/>
        </p:nvSpPr>
        <p:spPr>
          <a:xfrm>
            <a:off x="6849035" y="6110096"/>
            <a:ext cx="6096000" cy="276999"/>
          </a:xfrm>
          <a:prstGeom prst="rect">
            <a:avLst/>
          </a:prstGeom>
          <a:noFill/>
        </p:spPr>
        <p:txBody>
          <a:bodyPr wrap="square">
            <a:spAutoFit/>
          </a:bodyPr>
          <a:lstStyle/>
          <a:p>
            <a:r>
              <a:rPr lang="en-US" sz="1200" b="0" i="1" u="none" strike="noStrike" dirty="0">
                <a:solidFill>
                  <a:srgbClr val="000000"/>
                </a:solidFill>
                <a:effectLst/>
                <a:latin typeface="Roboto" panose="02000000000000000000" pitchFamily="2" charset="0"/>
              </a:rPr>
              <a:t>J. Chem. Theory </a:t>
            </a:r>
            <a:r>
              <a:rPr lang="en-US" sz="1200" b="0" i="1" u="none" strike="noStrike" dirty="0" err="1">
                <a:solidFill>
                  <a:srgbClr val="000000"/>
                </a:solidFill>
                <a:effectLst/>
                <a:latin typeface="Roboto" panose="02000000000000000000" pitchFamily="2" charset="0"/>
              </a:rPr>
              <a:t>Comput</a:t>
            </a:r>
            <a:r>
              <a:rPr lang="en-US" sz="1200" b="0" i="1" u="none" strike="noStrike" dirty="0">
                <a:solidFill>
                  <a:srgbClr val="000000"/>
                </a:solidFill>
                <a:effectLst/>
                <a:latin typeface="Roboto" panose="02000000000000000000" pitchFamily="2" charset="0"/>
              </a:rPr>
              <a:t>.</a:t>
            </a:r>
            <a:r>
              <a:rPr lang="en-US" sz="1200" b="0" i="0" u="none" strike="noStrike" dirty="0">
                <a:solidFill>
                  <a:srgbClr val="000000"/>
                </a:solidFill>
                <a:effectLst/>
                <a:highlight>
                  <a:srgbClr val="FFFFFF"/>
                </a:highlight>
                <a:latin typeface="Roboto" panose="02000000000000000000" pitchFamily="2" charset="0"/>
              </a:rPr>
              <a:t> </a:t>
            </a:r>
            <a:r>
              <a:rPr lang="en-US" sz="1200" b="0" i="0" u="none" strike="noStrike" dirty="0">
                <a:solidFill>
                  <a:srgbClr val="000000"/>
                </a:solidFill>
                <a:effectLst/>
                <a:latin typeface="Roboto" panose="02000000000000000000" pitchFamily="2" charset="0"/>
              </a:rPr>
              <a:t>2019, 15, 5, 2847–2862</a:t>
            </a:r>
          </a:p>
        </p:txBody>
      </p:sp>
      <p:sp>
        <p:nvSpPr>
          <p:cNvPr id="9" name="TextBox 8">
            <a:extLst>
              <a:ext uri="{FF2B5EF4-FFF2-40B4-BE49-F238E27FC236}">
                <a16:creationId xmlns:a16="http://schemas.microsoft.com/office/drawing/2014/main" id="{3212A8F7-4593-CD8F-6832-15B5D03697E9}"/>
              </a:ext>
            </a:extLst>
          </p:cNvPr>
          <p:cNvSpPr txBox="1"/>
          <p:nvPr/>
        </p:nvSpPr>
        <p:spPr>
          <a:xfrm>
            <a:off x="838200" y="6248595"/>
            <a:ext cx="6472516" cy="276999"/>
          </a:xfrm>
          <a:prstGeom prst="rect">
            <a:avLst/>
          </a:prstGeom>
          <a:noFill/>
        </p:spPr>
        <p:txBody>
          <a:bodyPr wrap="square">
            <a:spAutoFit/>
          </a:bodyPr>
          <a:lstStyle/>
          <a:p>
            <a:r>
              <a:rPr lang="en-US" sz="1200" b="1" i="1" u="none" strike="noStrike" dirty="0">
                <a:effectLst/>
                <a:latin typeface="Source Sans Pro" panose="020F0502020204030204" pitchFamily="34" charset="0"/>
              </a:rPr>
              <a:t>Phys. Chem. Chem. Phys.</a:t>
            </a:r>
            <a:r>
              <a:rPr lang="en-US" sz="1200" b="0" i="0" u="none" strike="noStrike" dirty="0">
                <a:effectLst/>
                <a:highlight>
                  <a:srgbClr val="FFFFFF"/>
                </a:highlight>
                <a:latin typeface="Source Sans Pro" panose="020B0503030403020204" pitchFamily="34" charset="0"/>
              </a:rPr>
              <a:t>, 2020,</a:t>
            </a:r>
            <a:r>
              <a:rPr lang="en-US" sz="1200" b="1" i="0" u="none" strike="noStrike" dirty="0">
                <a:effectLst/>
                <a:latin typeface="Source Sans Pro" panose="020B0503030403020204" pitchFamily="34" charset="0"/>
              </a:rPr>
              <a:t>22</a:t>
            </a:r>
            <a:r>
              <a:rPr lang="en-US" sz="1200" b="0" i="0" u="none" strike="noStrike" dirty="0">
                <a:effectLst/>
                <a:highlight>
                  <a:srgbClr val="FFFFFF"/>
                </a:highlight>
                <a:latin typeface="Source Sans Pro" panose="020B0503030403020204" pitchFamily="34" charset="0"/>
              </a:rPr>
              <a:t>, 7169-7192</a:t>
            </a:r>
            <a:endParaRPr lang="en-US" sz="1200" dirty="0"/>
          </a:p>
        </p:txBody>
      </p:sp>
      <p:sp>
        <p:nvSpPr>
          <p:cNvPr id="3" name="TextBox 2">
            <a:extLst>
              <a:ext uri="{FF2B5EF4-FFF2-40B4-BE49-F238E27FC236}">
                <a16:creationId xmlns:a16="http://schemas.microsoft.com/office/drawing/2014/main" id="{EC3E63C7-B782-8330-B098-7620A7703B56}"/>
              </a:ext>
            </a:extLst>
          </p:cNvPr>
          <p:cNvSpPr txBox="1"/>
          <p:nvPr/>
        </p:nvSpPr>
        <p:spPr>
          <a:xfrm>
            <a:off x="918251" y="1829187"/>
            <a:ext cx="5756869" cy="1754326"/>
          </a:xfrm>
          <a:prstGeom prst="rect">
            <a:avLst/>
          </a:prstGeom>
          <a:noFill/>
        </p:spPr>
        <p:txBody>
          <a:bodyPr wrap="square" rtlCol="0">
            <a:spAutoFit/>
          </a:bodyPr>
          <a:lstStyle/>
          <a:p>
            <a:r>
              <a:rPr lang="en-US" sz="1800" dirty="0">
                <a:effectLst/>
                <a:highlight>
                  <a:srgbClr val="FFFFFF"/>
                </a:highlight>
                <a:latin typeface="TimesNewRomanPSMT"/>
              </a:rPr>
              <a:t>For energy calculations and geometry optimizations, CREST uses either force field or semiempirical methods.</a:t>
            </a:r>
          </a:p>
          <a:p>
            <a:endParaRPr lang="en-US" dirty="0">
              <a:highlight>
                <a:srgbClr val="FFFFFF"/>
              </a:highlight>
              <a:latin typeface="TimesNewRomanPSMT"/>
            </a:endParaRPr>
          </a:p>
          <a:p>
            <a:r>
              <a:rPr lang="en-US" sz="1800" dirty="0">
                <a:effectLst/>
                <a:highlight>
                  <a:srgbClr val="FFFFFF"/>
                </a:highlight>
                <a:latin typeface="TimesNewRomanPSMT"/>
              </a:rPr>
              <a:t>CREST, </a:t>
            </a:r>
            <a:r>
              <a:rPr lang="en-US" sz="1800" dirty="0" err="1">
                <a:effectLst/>
                <a:highlight>
                  <a:srgbClr val="FFFFFF"/>
                </a:highlight>
                <a:latin typeface="TimesNewRomanPSMT"/>
              </a:rPr>
              <a:t>xtb</a:t>
            </a:r>
            <a:r>
              <a:rPr lang="en-US" sz="1800" dirty="0">
                <a:effectLst/>
                <a:highlight>
                  <a:srgbClr val="FFFFFF"/>
                </a:highlight>
                <a:latin typeface="TimesNewRomanPSMT"/>
              </a:rPr>
              <a:t> software is public, free, actively maintained </a:t>
            </a:r>
            <a:endParaRPr lang="en-US" dirty="0">
              <a:effectLst/>
              <a:highlight>
                <a:srgbClr val="FFFFFF"/>
              </a:highlight>
            </a:endParaRPr>
          </a:p>
          <a:p>
            <a:r>
              <a:rPr lang="en-US" sz="1800" dirty="0">
                <a:effectLst/>
                <a:highlight>
                  <a:srgbClr val="FFFFFF"/>
                </a:highlight>
                <a:latin typeface="TimesNewRomanPSMT"/>
              </a:rPr>
              <a:t> </a:t>
            </a:r>
            <a:endParaRPr lang="en-US" dirty="0">
              <a:effectLst/>
              <a:highlight>
                <a:srgbClr val="FFFFFF"/>
              </a:highlight>
            </a:endParaRPr>
          </a:p>
          <a:p>
            <a:endParaRPr lang="en-US" dirty="0"/>
          </a:p>
        </p:txBody>
      </p:sp>
      <p:pic>
        <p:nvPicPr>
          <p:cNvPr id="6" name="Picture 5">
            <a:extLst>
              <a:ext uri="{FF2B5EF4-FFF2-40B4-BE49-F238E27FC236}">
                <a16:creationId xmlns:a16="http://schemas.microsoft.com/office/drawing/2014/main" id="{9F4545CE-2EEF-FEE1-D9AE-7AF532959643}"/>
              </a:ext>
            </a:extLst>
          </p:cNvPr>
          <p:cNvPicPr>
            <a:picLocks noChangeAspect="1"/>
          </p:cNvPicPr>
          <p:nvPr/>
        </p:nvPicPr>
        <p:blipFill>
          <a:blip r:embed="rId4"/>
          <a:stretch>
            <a:fillRect/>
          </a:stretch>
        </p:blipFill>
        <p:spPr>
          <a:xfrm>
            <a:off x="2228850" y="1809750"/>
            <a:ext cx="7734300" cy="3238500"/>
          </a:xfrm>
          <a:prstGeom prst="rect">
            <a:avLst/>
          </a:prstGeom>
        </p:spPr>
      </p:pic>
    </p:spTree>
    <p:extLst>
      <p:ext uri="{BB962C8B-B14F-4D97-AF65-F5344CB8AC3E}">
        <p14:creationId xmlns:p14="http://schemas.microsoft.com/office/powerpoint/2010/main" val="100951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E694-8930-8E87-3FCC-44946718CDEC}"/>
              </a:ext>
            </a:extLst>
          </p:cNvPr>
          <p:cNvSpPr>
            <a:spLocks noGrp="1"/>
          </p:cNvSpPr>
          <p:nvPr>
            <p:ph type="title"/>
          </p:nvPr>
        </p:nvSpPr>
        <p:spPr/>
        <p:txBody>
          <a:bodyPr/>
          <a:lstStyle/>
          <a:p>
            <a:r>
              <a:rPr lang="en-US" dirty="0"/>
              <a:t>CREST </a:t>
            </a:r>
            <a:br>
              <a:rPr lang="en-US" dirty="0"/>
            </a:br>
            <a:r>
              <a:rPr lang="en-US" dirty="0" err="1"/>
              <a:t>iMTD</a:t>
            </a:r>
            <a:r>
              <a:rPr lang="en-US" dirty="0"/>
              <a:t>-GC</a:t>
            </a:r>
          </a:p>
        </p:txBody>
      </p:sp>
      <p:pic>
        <p:nvPicPr>
          <p:cNvPr id="5" name="Picture 4">
            <a:extLst>
              <a:ext uri="{FF2B5EF4-FFF2-40B4-BE49-F238E27FC236}">
                <a16:creationId xmlns:a16="http://schemas.microsoft.com/office/drawing/2014/main" id="{2083B92F-5D7F-7047-4376-F591F75DF493}"/>
              </a:ext>
            </a:extLst>
          </p:cNvPr>
          <p:cNvPicPr>
            <a:picLocks noChangeAspect="1"/>
          </p:cNvPicPr>
          <p:nvPr/>
        </p:nvPicPr>
        <p:blipFill>
          <a:blip r:embed="rId3"/>
          <a:stretch>
            <a:fillRect/>
          </a:stretch>
        </p:blipFill>
        <p:spPr>
          <a:xfrm>
            <a:off x="4629065" y="386513"/>
            <a:ext cx="7333877" cy="6106362"/>
          </a:xfrm>
          <a:prstGeom prst="rect">
            <a:avLst/>
          </a:prstGeom>
        </p:spPr>
      </p:pic>
      <p:sp>
        <p:nvSpPr>
          <p:cNvPr id="7" name="Content Placeholder 6">
            <a:extLst>
              <a:ext uri="{FF2B5EF4-FFF2-40B4-BE49-F238E27FC236}">
                <a16:creationId xmlns:a16="http://schemas.microsoft.com/office/drawing/2014/main" id="{0504E2D8-A699-9015-615B-3BE4DCBEDA16}"/>
              </a:ext>
            </a:extLst>
          </p:cNvPr>
          <p:cNvSpPr>
            <a:spLocks noGrp="1"/>
          </p:cNvSpPr>
          <p:nvPr>
            <p:ph idx="1"/>
          </p:nvPr>
        </p:nvSpPr>
        <p:spPr>
          <a:xfrm>
            <a:off x="838200" y="1825625"/>
            <a:ext cx="3451586" cy="4351338"/>
          </a:xfrm>
        </p:spPr>
        <p:txBody>
          <a:bodyPr>
            <a:normAutofit fontScale="55000" lnSpcReduction="20000"/>
          </a:bodyPr>
          <a:lstStyle/>
          <a:p>
            <a:r>
              <a:rPr lang="en-US" dirty="0"/>
              <a:t>Parallel runs to vary parameters in the bias potential</a:t>
            </a:r>
          </a:p>
          <a:p>
            <a:r>
              <a:rPr lang="en-US" dirty="0"/>
              <a:t>MTDs are well-suited to cross high-barriers, at the cost of missing some small-barrier changes</a:t>
            </a:r>
          </a:p>
          <a:p>
            <a:r>
              <a:rPr lang="en-US" dirty="0"/>
              <a:t>So MD runs are performed at two different temperatures on usually the lowest 4 confs found so far, to target rotamer sampling</a:t>
            </a:r>
          </a:p>
          <a:p>
            <a:r>
              <a:rPr lang="en-US" dirty="0"/>
              <a:t>Rotamer sampling is augmented by use of a GC algorithm to introduce “mutations” </a:t>
            </a:r>
          </a:p>
          <a:p>
            <a:r>
              <a:rPr lang="en-US" dirty="0"/>
              <a:t>The confs generated at each stage are reoptimized using the Approximate Normal Coordinate </a:t>
            </a:r>
            <a:r>
              <a:rPr lang="en-US" dirty="0" err="1"/>
              <a:t>OPTimizer</a:t>
            </a:r>
            <a:r>
              <a:rPr lang="en-US" dirty="0"/>
              <a:t> (ANCOPT) algorithm and if at any point a new lowest energy conf is found the process is restarted.</a:t>
            </a:r>
          </a:p>
        </p:txBody>
      </p:sp>
      <p:sp>
        <p:nvSpPr>
          <p:cNvPr id="8" name="TextBox 7">
            <a:extLst>
              <a:ext uri="{FF2B5EF4-FFF2-40B4-BE49-F238E27FC236}">
                <a16:creationId xmlns:a16="http://schemas.microsoft.com/office/drawing/2014/main" id="{E79A4A89-E9D3-AD30-7EE6-D55C5F731C26}"/>
              </a:ext>
            </a:extLst>
          </p:cNvPr>
          <p:cNvSpPr txBox="1"/>
          <p:nvPr/>
        </p:nvSpPr>
        <p:spPr>
          <a:xfrm>
            <a:off x="2743200" y="6583680"/>
            <a:ext cx="3451586" cy="246221"/>
          </a:xfrm>
          <a:prstGeom prst="rect">
            <a:avLst/>
          </a:prstGeom>
          <a:noFill/>
        </p:spPr>
        <p:txBody>
          <a:bodyPr wrap="none" rtlCol="0">
            <a:spAutoFit/>
          </a:bodyPr>
          <a:lstStyle/>
          <a:p>
            <a:r>
              <a:rPr lang="en-US" sz="1000" dirty="0"/>
              <a:t>J. Chem. Phys. 160, 114110 (2024); </a:t>
            </a:r>
            <a:r>
              <a:rPr lang="en-US" sz="1000" dirty="0" err="1"/>
              <a:t>doi</a:t>
            </a:r>
            <a:r>
              <a:rPr lang="en-US" sz="1000" dirty="0"/>
              <a:t>: 10.1063/5.0197592</a:t>
            </a:r>
          </a:p>
        </p:txBody>
      </p:sp>
    </p:spTree>
    <p:extLst>
      <p:ext uri="{BB962C8B-B14F-4D97-AF65-F5344CB8AC3E}">
        <p14:creationId xmlns:p14="http://schemas.microsoft.com/office/powerpoint/2010/main" val="351202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5FD2-0E76-5FCA-15D8-C801EB957C61}"/>
              </a:ext>
            </a:extLst>
          </p:cNvPr>
          <p:cNvSpPr>
            <a:spLocks noGrp="1"/>
          </p:cNvSpPr>
          <p:nvPr>
            <p:ph type="title"/>
          </p:nvPr>
        </p:nvSpPr>
        <p:spPr/>
        <p:txBody>
          <a:bodyPr/>
          <a:lstStyle/>
          <a:p>
            <a:r>
              <a:rPr lang="en-US" dirty="0"/>
              <a:t>CREGEN</a:t>
            </a:r>
          </a:p>
        </p:txBody>
      </p:sp>
      <p:sp>
        <p:nvSpPr>
          <p:cNvPr id="3" name="Content Placeholder 2">
            <a:extLst>
              <a:ext uri="{FF2B5EF4-FFF2-40B4-BE49-F238E27FC236}">
                <a16:creationId xmlns:a16="http://schemas.microsoft.com/office/drawing/2014/main" id="{6931305C-F8C6-FCE8-A957-BD4259CE0D28}"/>
              </a:ext>
            </a:extLst>
          </p:cNvPr>
          <p:cNvSpPr>
            <a:spLocks noGrp="1"/>
          </p:cNvSpPr>
          <p:nvPr>
            <p:ph idx="1"/>
          </p:nvPr>
        </p:nvSpPr>
        <p:spPr>
          <a:xfrm>
            <a:off x="838200" y="1690688"/>
            <a:ext cx="4381500" cy="4351338"/>
          </a:xfrm>
        </p:spPr>
        <p:txBody>
          <a:bodyPr/>
          <a:lstStyle/>
          <a:p>
            <a:r>
              <a:rPr lang="en-US" dirty="0"/>
              <a:t>Conformer–Rotamer Ensemble </a:t>
            </a:r>
            <a:r>
              <a:rPr lang="en-US" dirty="0" err="1"/>
              <a:t>GENeration</a:t>
            </a:r>
            <a:r>
              <a:rPr lang="en-US" dirty="0"/>
              <a:t> (CREGEN) is implemented in CREST to aid in the identification of conformers, their associated rotamers, and duplicated structures.</a:t>
            </a:r>
          </a:p>
        </p:txBody>
      </p:sp>
      <p:pic>
        <p:nvPicPr>
          <p:cNvPr id="5" name="Picture 4">
            <a:extLst>
              <a:ext uri="{FF2B5EF4-FFF2-40B4-BE49-F238E27FC236}">
                <a16:creationId xmlns:a16="http://schemas.microsoft.com/office/drawing/2014/main" id="{E0361EBC-D17E-EE08-A520-83E97C679EF2}"/>
              </a:ext>
            </a:extLst>
          </p:cNvPr>
          <p:cNvPicPr>
            <a:picLocks noChangeAspect="1"/>
          </p:cNvPicPr>
          <p:nvPr/>
        </p:nvPicPr>
        <p:blipFill>
          <a:blip r:embed="rId2"/>
          <a:stretch>
            <a:fillRect/>
          </a:stretch>
        </p:blipFill>
        <p:spPr>
          <a:xfrm>
            <a:off x="7597316" y="285750"/>
            <a:ext cx="2905438" cy="6286500"/>
          </a:xfrm>
          <a:prstGeom prst="rect">
            <a:avLst/>
          </a:prstGeom>
        </p:spPr>
      </p:pic>
    </p:spTree>
    <p:extLst>
      <p:ext uri="{BB962C8B-B14F-4D97-AF65-F5344CB8AC3E}">
        <p14:creationId xmlns:p14="http://schemas.microsoft.com/office/powerpoint/2010/main" val="2004995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4C732-0EE5-F6FA-343A-8C7A09C43F86}"/>
              </a:ext>
            </a:extLst>
          </p:cNvPr>
          <p:cNvSpPr>
            <a:spLocks noGrp="1"/>
          </p:cNvSpPr>
          <p:nvPr>
            <p:ph type="title"/>
          </p:nvPr>
        </p:nvSpPr>
        <p:spPr>
          <a:xfrm>
            <a:off x="612648" y="365125"/>
            <a:ext cx="5295015" cy="2063808"/>
          </a:xfrm>
        </p:spPr>
        <p:txBody>
          <a:bodyPr anchor="b">
            <a:normAutofit/>
          </a:bodyPr>
          <a:lstStyle/>
          <a:p>
            <a:r>
              <a:rPr lang="en-US" sz="5400" dirty="0"/>
              <a:t>CREST benchmarking</a:t>
            </a:r>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CEEB9C-9B17-E43F-0401-5478161A0972}"/>
              </a:ext>
            </a:extLst>
          </p:cNvPr>
          <p:cNvSpPr>
            <a:spLocks noGrp="1"/>
          </p:cNvSpPr>
          <p:nvPr>
            <p:ph idx="1"/>
          </p:nvPr>
        </p:nvSpPr>
        <p:spPr>
          <a:xfrm>
            <a:off x="612648" y="2908005"/>
            <a:ext cx="5866856" cy="3268957"/>
          </a:xfrm>
        </p:spPr>
        <p:txBody>
          <a:bodyPr>
            <a:normAutofit/>
          </a:bodyPr>
          <a:lstStyle/>
          <a:p>
            <a:pPr marL="0" indent="0">
              <a:buNone/>
            </a:pPr>
            <a:r>
              <a:rPr lang="en-US" sz="2200" dirty="0"/>
              <a:t>GFN2-xTB</a:t>
            </a:r>
          </a:p>
          <a:p>
            <a:pPr lvl="1"/>
            <a:r>
              <a:rPr lang="en-US" sz="1800" dirty="0"/>
              <a:t>Conformational energies are more accurate than HF-S(QM), and less accurate than composite DFT methods</a:t>
            </a:r>
          </a:p>
          <a:p>
            <a:pPr lvl="1"/>
            <a:r>
              <a:rPr lang="en-US" sz="1800" dirty="0"/>
              <a:t>Much faster, and perform well in correctly ordering the conformers </a:t>
            </a:r>
          </a:p>
          <a:p>
            <a:endParaRPr lang="en-US" sz="2200" dirty="0"/>
          </a:p>
          <a:p>
            <a:endParaRPr lang="en-US" sz="2200" dirty="0"/>
          </a:p>
        </p:txBody>
      </p:sp>
      <p:pic>
        <p:nvPicPr>
          <p:cNvPr id="7" name="Picture 6">
            <a:extLst>
              <a:ext uri="{FF2B5EF4-FFF2-40B4-BE49-F238E27FC236}">
                <a16:creationId xmlns:a16="http://schemas.microsoft.com/office/drawing/2014/main" id="{35ABD91A-6378-43A2-7289-B28F3BF84C04}"/>
              </a:ext>
            </a:extLst>
          </p:cNvPr>
          <p:cNvPicPr>
            <a:picLocks noChangeAspect="1"/>
          </p:cNvPicPr>
          <p:nvPr/>
        </p:nvPicPr>
        <p:blipFill>
          <a:blip r:embed="rId2"/>
          <a:stretch>
            <a:fillRect/>
          </a:stretch>
        </p:blipFill>
        <p:spPr>
          <a:xfrm>
            <a:off x="6479504" y="362384"/>
            <a:ext cx="2437391" cy="2884488"/>
          </a:xfrm>
          <a:prstGeom prst="rect">
            <a:avLst/>
          </a:prstGeom>
        </p:spPr>
      </p:pic>
      <p:pic>
        <p:nvPicPr>
          <p:cNvPr id="5" name="Picture 4">
            <a:extLst>
              <a:ext uri="{FF2B5EF4-FFF2-40B4-BE49-F238E27FC236}">
                <a16:creationId xmlns:a16="http://schemas.microsoft.com/office/drawing/2014/main" id="{3F7BBDA5-509E-0E48-C43A-5077401C7FFC}"/>
              </a:ext>
            </a:extLst>
          </p:cNvPr>
          <p:cNvPicPr>
            <a:picLocks noChangeAspect="1"/>
          </p:cNvPicPr>
          <p:nvPr/>
        </p:nvPicPr>
        <p:blipFill>
          <a:blip r:embed="rId3"/>
          <a:stretch>
            <a:fillRect/>
          </a:stretch>
        </p:blipFill>
        <p:spPr>
          <a:xfrm>
            <a:off x="9224328" y="672059"/>
            <a:ext cx="2603605" cy="2265136"/>
          </a:xfrm>
          <a:prstGeom prst="rect">
            <a:avLst/>
          </a:prstGeom>
        </p:spPr>
      </p:pic>
      <p:pic>
        <p:nvPicPr>
          <p:cNvPr id="9" name="Picture 8">
            <a:extLst>
              <a:ext uri="{FF2B5EF4-FFF2-40B4-BE49-F238E27FC236}">
                <a16:creationId xmlns:a16="http://schemas.microsoft.com/office/drawing/2014/main" id="{A09F1191-CE60-CDE6-83FB-F5CF88991E95}"/>
              </a:ext>
            </a:extLst>
          </p:cNvPr>
          <p:cNvPicPr>
            <a:picLocks noChangeAspect="1"/>
          </p:cNvPicPr>
          <p:nvPr/>
        </p:nvPicPr>
        <p:blipFill>
          <a:blip r:embed="rId4"/>
          <a:stretch>
            <a:fillRect/>
          </a:stretch>
        </p:blipFill>
        <p:spPr>
          <a:xfrm>
            <a:off x="6396397" y="3776409"/>
            <a:ext cx="5431536" cy="2050403"/>
          </a:xfrm>
          <a:prstGeom prst="rect">
            <a:avLst/>
          </a:prstGeom>
        </p:spPr>
      </p:pic>
    </p:spTree>
    <p:extLst>
      <p:ext uri="{BB962C8B-B14F-4D97-AF65-F5344CB8AC3E}">
        <p14:creationId xmlns:p14="http://schemas.microsoft.com/office/powerpoint/2010/main" val="4218664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6AAB-14DE-AD9B-961A-53ACF85F3F3E}"/>
              </a:ext>
            </a:extLst>
          </p:cNvPr>
          <p:cNvSpPr>
            <a:spLocks noGrp="1"/>
          </p:cNvSpPr>
          <p:nvPr>
            <p:ph type="title"/>
          </p:nvPr>
        </p:nvSpPr>
        <p:spPr/>
        <p:txBody>
          <a:bodyPr/>
          <a:lstStyle/>
          <a:p>
            <a:r>
              <a:rPr lang="en-US" dirty="0"/>
              <a:t>Constraints and non covalent complexes</a:t>
            </a:r>
          </a:p>
        </p:txBody>
      </p:sp>
      <p:sp>
        <p:nvSpPr>
          <p:cNvPr id="3" name="Content Placeholder 2">
            <a:extLst>
              <a:ext uri="{FF2B5EF4-FFF2-40B4-BE49-F238E27FC236}">
                <a16:creationId xmlns:a16="http://schemas.microsoft.com/office/drawing/2014/main" id="{67698E69-C5C5-7BE3-FCF5-CF68B914B081}"/>
              </a:ext>
            </a:extLst>
          </p:cNvPr>
          <p:cNvSpPr>
            <a:spLocks noGrp="1"/>
          </p:cNvSpPr>
          <p:nvPr>
            <p:ph idx="1"/>
          </p:nvPr>
        </p:nvSpPr>
        <p:spPr/>
        <p:txBody>
          <a:bodyPr>
            <a:normAutofit lnSpcReduction="10000"/>
          </a:bodyPr>
          <a:lstStyle/>
          <a:p>
            <a:r>
              <a:rPr lang="en-US" dirty="0"/>
              <a:t>an ellipsoidal potential can be used to encapsulate the studied complex and avoid problems due to the metadynamics bias which, by maximization of the RMSD due to increasing the distance between the non-covalently bound fragments, would minimize the energy and hence only generate dissociated clusters. A dedicated non-covalent interaction (NCI) </a:t>
            </a:r>
            <a:r>
              <a:rPr lang="en-US" dirty="0" err="1"/>
              <a:t>runtype</a:t>
            </a:r>
            <a:r>
              <a:rPr lang="en-US" dirty="0"/>
              <a:t>, called NCI-MTD, is implemented in CREST to automatically set up the ellipsoid potential and slightly modify the bias potential parameters.</a:t>
            </a:r>
          </a:p>
          <a:p>
            <a:r>
              <a:rPr lang="en-US" dirty="0"/>
              <a:t>as opposed to previous program versions, CREST 3 implements the complete freezing of atoms in all metadynamics simulations and geometry optimizations</a:t>
            </a:r>
          </a:p>
        </p:txBody>
      </p:sp>
    </p:spTree>
    <p:extLst>
      <p:ext uri="{BB962C8B-B14F-4D97-AF65-F5344CB8AC3E}">
        <p14:creationId xmlns:p14="http://schemas.microsoft.com/office/powerpoint/2010/main" val="163609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46C3-7DE6-7FF1-7951-EACEAC1E5853}"/>
              </a:ext>
            </a:extLst>
          </p:cNvPr>
          <p:cNvSpPr>
            <a:spLocks noGrp="1"/>
          </p:cNvSpPr>
          <p:nvPr>
            <p:ph type="title"/>
          </p:nvPr>
        </p:nvSpPr>
        <p:spPr/>
        <p:txBody>
          <a:bodyPr/>
          <a:lstStyle/>
          <a:p>
            <a:r>
              <a:rPr lang="en-US" dirty="0"/>
              <a:t>Core Comp. Chem. Methods</a:t>
            </a:r>
          </a:p>
        </p:txBody>
      </p:sp>
      <p:sp>
        <p:nvSpPr>
          <p:cNvPr id="3" name="Text Placeholder 2">
            <a:extLst>
              <a:ext uri="{FF2B5EF4-FFF2-40B4-BE49-F238E27FC236}">
                <a16:creationId xmlns:a16="http://schemas.microsoft.com/office/drawing/2014/main" id="{B5EFF79F-5865-0B69-E519-16B8FDDF176B}"/>
              </a:ext>
            </a:extLst>
          </p:cNvPr>
          <p:cNvSpPr>
            <a:spLocks noGrp="1"/>
          </p:cNvSpPr>
          <p:nvPr>
            <p:ph type="body" idx="1"/>
          </p:nvPr>
        </p:nvSpPr>
        <p:spPr>
          <a:xfrm>
            <a:off x="839789" y="1681163"/>
            <a:ext cx="2575434" cy="823912"/>
          </a:xfrm>
        </p:spPr>
        <p:txBody>
          <a:bodyPr anchor="ctr">
            <a:normAutofit/>
          </a:bodyPr>
          <a:lstStyle/>
          <a:p>
            <a:pPr algn="ctr"/>
            <a:r>
              <a:rPr lang="en-US" b="0" dirty="0"/>
              <a:t>Molecular Mechanics</a:t>
            </a:r>
          </a:p>
        </p:txBody>
      </p:sp>
      <p:sp>
        <p:nvSpPr>
          <p:cNvPr id="4" name="Content Placeholder 3">
            <a:extLst>
              <a:ext uri="{FF2B5EF4-FFF2-40B4-BE49-F238E27FC236}">
                <a16:creationId xmlns:a16="http://schemas.microsoft.com/office/drawing/2014/main" id="{98779D62-33A0-82F2-AA03-C1A5B9F6D03C}"/>
              </a:ext>
            </a:extLst>
          </p:cNvPr>
          <p:cNvSpPr>
            <a:spLocks noGrp="1"/>
          </p:cNvSpPr>
          <p:nvPr>
            <p:ph sz="half" idx="2"/>
          </p:nvPr>
        </p:nvSpPr>
        <p:spPr>
          <a:xfrm>
            <a:off x="839788" y="2541651"/>
            <a:ext cx="2578608" cy="3684588"/>
          </a:xfrm>
        </p:spPr>
        <p:txBody>
          <a:bodyPr>
            <a:normAutofit/>
          </a:bodyPr>
          <a:lstStyle/>
          <a:p>
            <a:r>
              <a:rPr lang="en-US" sz="2000" dirty="0"/>
              <a:t>Classical mechanics</a:t>
            </a:r>
          </a:p>
          <a:p>
            <a:r>
              <a:rPr lang="en-US" sz="2000" dirty="0"/>
              <a:t>Computationally inexpensive</a:t>
            </a:r>
          </a:p>
          <a:p>
            <a:r>
              <a:rPr lang="en-US" sz="2000" dirty="0"/>
              <a:t>Parameterized force fields</a:t>
            </a:r>
          </a:p>
          <a:p>
            <a:pPr marL="0" indent="0">
              <a:buNone/>
            </a:pPr>
            <a:endParaRPr lang="en-US" sz="2000" dirty="0"/>
          </a:p>
        </p:txBody>
      </p:sp>
      <p:sp>
        <p:nvSpPr>
          <p:cNvPr id="7" name="Content Placeholder 3">
            <a:extLst>
              <a:ext uri="{FF2B5EF4-FFF2-40B4-BE49-F238E27FC236}">
                <a16:creationId xmlns:a16="http://schemas.microsoft.com/office/drawing/2014/main" id="{B5E069C1-019F-C893-833C-1F4FE9852393}"/>
              </a:ext>
            </a:extLst>
          </p:cNvPr>
          <p:cNvSpPr txBox="1">
            <a:spLocks/>
          </p:cNvSpPr>
          <p:nvPr/>
        </p:nvSpPr>
        <p:spPr>
          <a:xfrm>
            <a:off x="3418396" y="2541651"/>
            <a:ext cx="257860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Quantum mechanics-</a:t>
            </a:r>
            <a:r>
              <a:rPr lang="en-US" sz="2000" dirty="0" err="1"/>
              <a:t>ish</a:t>
            </a:r>
            <a:endParaRPr lang="en-US" sz="2000" dirty="0"/>
          </a:p>
          <a:p>
            <a:r>
              <a:rPr lang="en-US" sz="2000" dirty="0"/>
              <a:t>Based on Schrödinger equation</a:t>
            </a:r>
          </a:p>
          <a:p>
            <a:r>
              <a:rPr lang="en-US" sz="2000" dirty="0"/>
              <a:t>Parameterized with empirical data</a:t>
            </a:r>
          </a:p>
        </p:txBody>
      </p:sp>
      <p:sp>
        <p:nvSpPr>
          <p:cNvPr id="8" name="Content Placeholder 3">
            <a:extLst>
              <a:ext uri="{FF2B5EF4-FFF2-40B4-BE49-F238E27FC236}">
                <a16:creationId xmlns:a16="http://schemas.microsoft.com/office/drawing/2014/main" id="{FCA0026E-0728-C370-77F0-099E1ABE86B1}"/>
              </a:ext>
            </a:extLst>
          </p:cNvPr>
          <p:cNvSpPr txBox="1">
            <a:spLocks/>
          </p:cNvSpPr>
          <p:nvPr/>
        </p:nvSpPr>
        <p:spPr>
          <a:xfrm>
            <a:off x="6194998" y="2547208"/>
            <a:ext cx="257860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Quantum mechanics-</a:t>
            </a:r>
            <a:r>
              <a:rPr lang="en-US" sz="2000" dirty="0" err="1"/>
              <a:t>ish</a:t>
            </a:r>
            <a:endParaRPr lang="en-US" sz="2000" dirty="0"/>
          </a:p>
          <a:p>
            <a:r>
              <a:rPr lang="en-US" sz="2000" dirty="0"/>
              <a:t>Based on Schrödinger equation</a:t>
            </a:r>
          </a:p>
          <a:p>
            <a:r>
              <a:rPr lang="en-US" sz="2000" dirty="0"/>
              <a:t>Electron density rather than wavefunction</a:t>
            </a:r>
          </a:p>
          <a:p>
            <a:endParaRPr lang="en-US" sz="2000" dirty="0"/>
          </a:p>
        </p:txBody>
      </p:sp>
      <p:sp>
        <p:nvSpPr>
          <p:cNvPr id="9" name="Content Placeholder 3">
            <a:extLst>
              <a:ext uri="{FF2B5EF4-FFF2-40B4-BE49-F238E27FC236}">
                <a16:creationId xmlns:a16="http://schemas.microsoft.com/office/drawing/2014/main" id="{BF4EE450-AD9E-ADB8-84E2-6808ABCCC48D}"/>
              </a:ext>
            </a:extLst>
          </p:cNvPr>
          <p:cNvSpPr txBox="1">
            <a:spLocks/>
          </p:cNvSpPr>
          <p:nvPr/>
        </p:nvSpPr>
        <p:spPr>
          <a:xfrm>
            <a:off x="8773606" y="2547208"/>
            <a:ext cx="257860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Quantum mechanics</a:t>
            </a:r>
          </a:p>
          <a:p>
            <a:r>
              <a:rPr lang="en-US" sz="2000" dirty="0"/>
              <a:t>Schrödinger equation</a:t>
            </a:r>
          </a:p>
          <a:p>
            <a:r>
              <a:rPr lang="en-US" sz="2000" dirty="0"/>
              <a:t>Approximations required</a:t>
            </a:r>
          </a:p>
        </p:txBody>
      </p:sp>
      <p:sp>
        <p:nvSpPr>
          <p:cNvPr id="10" name="Text Placeholder 2">
            <a:extLst>
              <a:ext uri="{FF2B5EF4-FFF2-40B4-BE49-F238E27FC236}">
                <a16:creationId xmlns:a16="http://schemas.microsoft.com/office/drawing/2014/main" id="{B21A7DC0-70ED-0D47-BB0F-5ACBC41209A6}"/>
              </a:ext>
            </a:extLst>
          </p:cNvPr>
          <p:cNvSpPr txBox="1">
            <a:spLocks/>
          </p:cNvSpPr>
          <p:nvPr/>
        </p:nvSpPr>
        <p:spPr>
          <a:xfrm>
            <a:off x="3415222" y="1681163"/>
            <a:ext cx="2575434" cy="82391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0" dirty="0"/>
              <a:t>Semiempirical</a:t>
            </a:r>
          </a:p>
        </p:txBody>
      </p:sp>
      <p:sp>
        <p:nvSpPr>
          <p:cNvPr id="11" name="Text Placeholder 2">
            <a:extLst>
              <a:ext uri="{FF2B5EF4-FFF2-40B4-BE49-F238E27FC236}">
                <a16:creationId xmlns:a16="http://schemas.microsoft.com/office/drawing/2014/main" id="{BBAAB34A-0FA1-C6B1-396F-C635F829C42F}"/>
              </a:ext>
            </a:extLst>
          </p:cNvPr>
          <p:cNvSpPr txBox="1">
            <a:spLocks/>
          </p:cNvSpPr>
          <p:nvPr/>
        </p:nvSpPr>
        <p:spPr>
          <a:xfrm>
            <a:off x="5990656" y="1688704"/>
            <a:ext cx="2575434" cy="82391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0" dirty="0"/>
              <a:t>Density Functional Theory</a:t>
            </a:r>
          </a:p>
        </p:txBody>
      </p:sp>
      <p:sp>
        <p:nvSpPr>
          <p:cNvPr id="12" name="Text Placeholder 2">
            <a:extLst>
              <a:ext uri="{FF2B5EF4-FFF2-40B4-BE49-F238E27FC236}">
                <a16:creationId xmlns:a16="http://schemas.microsoft.com/office/drawing/2014/main" id="{5E2FEE25-1973-F4D5-9AB3-80BDF1F5258B}"/>
              </a:ext>
            </a:extLst>
          </p:cNvPr>
          <p:cNvSpPr txBox="1">
            <a:spLocks/>
          </p:cNvSpPr>
          <p:nvPr/>
        </p:nvSpPr>
        <p:spPr>
          <a:xfrm>
            <a:off x="8566089" y="1688704"/>
            <a:ext cx="2575434" cy="82391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0" dirty="0"/>
              <a:t>Ab Initio</a:t>
            </a:r>
          </a:p>
        </p:txBody>
      </p:sp>
      <p:sp>
        <p:nvSpPr>
          <p:cNvPr id="5" name="TextBox 4">
            <a:extLst>
              <a:ext uri="{FF2B5EF4-FFF2-40B4-BE49-F238E27FC236}">
                <a16:creationId xmlns:a16="http://schemas.microsoft.com/office/drawing/2014/main" id="{B8BD059D-FD89-10C3-9C02-6DC20C0682A1}"/>
              </a:ext>
            </a:extLst>
          </p:cNvPr>
          <p:cNvSpPr txBox="1"/>
          <p:nvPr/>
        </p:nvSpPr>
        <p:spPr>
          <a:xfrm>
            <a:off x="308458" y="5418141"/>
            <a:ext cx="9772740" cy="1384995"/>
          </a:xfrm>
          <a:prstGeom prst="rect">
            <a:avLst/>
          </a:prstGeom>
          <a:noFill/>
        </p:spPr>
        <p:txBody>
          <a:bodyPr wrap="none" rtlCol="0">
            <a:spAutoFit/>
          </a:bodyPr>
          <a:lstStyle/>
          <a:p>
            <a:r>
              <a:rPr lang="en-US" sz="1400" b="1" dirty="0"/>
              <a:t>1998 Nobel Prize in Chemistry</a:t>
            </a:r>
          </a:p>
          <a:p>
            <a:r>
              <a:rPr lang="en-US" sz="1400" dirty="0"/>
              <a:t>John </a:t>
            </a:r>
            <a:r>
              <a:rPr lang="en-US" sz="1400" dirty="0" err="1"/>
              <a:t>Pople</a:t>
            </a:r>
            <a:r>
              <a:rPr lang="en-US" sz="1400" dirty="0"/>
              <a:t> “for his development of computational methods in quantum chemistry”</a:t>
            </a:r>
          </a:p>
          <a:p>
            <a:r>
              <a:rPr lang="en-US" sz="1400" dirty="0"/>
              <a:t>Walter Kohn “for his development of the density functional theory”</a:t>
            </a:r>
          </a:p>
          <a:p>
            <a:endParaRPr lang="en-US" sz="1400" dirty="0"/>
          </a:p>
          <a:p>
            <a:r>
              <a:rPr lang="en-US" sz="1400" b="1" dirty="0"/>
              <a:t>2013 Nobel Prize in Chemistry</a:t>
            </a:r>
          </a:p>
          <a:p>
            <a:r>
              <a:rPr lang="en-US" sz="1400" dirty="0"/>
              <a:t>Martin Karplus, Michael Levitt, and </a:t>
            </a:r>
            <a:r>
              <a:rPr lang="en-US" sz="1400" dirty="0" err="1"/>
              <a:t>Arieh</a:t>
            </a:r>
            <a:r>
              <a:rPr lang="en-US" sz="1400" dirty="0"/>
              <a:t> </a:t>
            </a:r>
            <a:r>
              <a:rPr lang="en-US" sz="1400" dirty="0" err="1"/>
              <a:t>Warshel</a:t>
            </a:r>
            <a:r>
              <a:rPr lang="en-US" sz="1400" dirty="0"/>
              <a:t> “for the development of multiscale models for complex chemical systems”</a:t>
            </a:r>
            <a:endParaRPr lang="en-US" sz="1600" dirty="0"/>
          </a:p>
        </p:txBody>
      </p:sp>
    </p:spTree>
    <p:extLst>
      <p:ext uri="{BB962C8B-B14F-4D97-AF65-F5344CB8AC3E}">
        <p14:creationId xmlns:p14="http://schemas.microsoft.com/office/powerpoint/2010/main" val="1095872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E59E-8087-7CD8-63C2-8BBB62408253}"/>
              </a:ext>
            </a:extLst>
          </p:cNvPr>
          <p:cNvSpPr>
            <a:spLocks noGrp="1"/>
          </p:cNvSpPr>
          <p:nvPr>
            <p:ph type="title"/>
          </p:nvPr>
        </p:nvSpPr>
        <p:spPr/>
        <p:txBody>
          <a:bodyPr/>
          <a:lstStyle/>
          <a:p>
            <a:r>
              <a:rPr lang="en-US" dirty="0"/>
              <a:t>New extension in CREST 3.0</a:t>
            </a:r>
          </a:p>
        </p:txBody>
      </p:sp>
      <p:pic>
        <p:nvPicPr>
          <p:cNvPr id="5" name="Content Placeholder 4">
            <a:extLst>
              <a:ext uri="{FF2B5EF4-FFF2-40B4-BE49-F238E27FC236}">
                <a16:creationId xmlns:a16="http://schemas.microsoft.com/office/drawing/2014/main" id="{ACBF8BB7-6538-AF09-0F5A-0A60C8D0D3C7}"/>
              </a:ext>
            </a:extLst>
          </p:cNvPr>
          <p:cNvPicPr>
            <a:picLocks noGrp="1" noChangeAspect="1"/>
          </p:cNvPicPr>
          <p:nvPr>
            <p:ph idx="1"/>
          </p:nvPr>
        </p:nvPicPr>
        <p:blipFill>
          <a:blip r:embed="rId3"/>
          <a:stretch>
            <a:fillRect/>
          </a:stretch>
        </p:blipFill>
        <p:spPr>
          <a:xfrm>
            <a:off x="3458825" y="1825625"/>
            <a:ext cx="5274349" cy="4351338"/>
          </a:xfrm>
        </p:spPr>
      </p:pic>
      <p:sp>
        <p:nvSpPr>
          <p:cNvPr id="6" name="TextBox 5">
            <a:extLst>
              <a:ext uri="{FF2B5EF4-FFF2-40B4-BE49-F238E27FC236}">
                <a16:creationId xmlns:a16="http://schemas.microsoft.com/office/drawing/2014/main" id="{9DDFFD68-AD8E-B9CD-CC49-0F2CA0BC7B7A}"/>
              </a:ext>
            </a:extLst>
          </p:cNvPr>
          <p:cNvSpPr txBox="1"/>
          <p:nvPr/>
        </p:nvSpPr>
        <p:spPr>
          <a:xfrm>
            <a:off x="4253218" y="1388825"/>
            <a:ext cx="3685561" cy="369332"/>
          </a:xfrm>
          <a:prstGeom prst="rect">
            <a:avLst/>
          </a:prstGeom>
          <a:noFill/>
        </p:spPr>
        <p:txBody>
          <a:bodyPr wrap="none" rtlCol="0">
            <a:spAutoFit/>
          </a:bodyPr>
          <a:lstStyle/>
          <a:p>
            <a:r>
              <a:rPr lang="en-US" dirty="0"/>
              <a:t>Configurational entropy calculation</a:t>
            </a:r>
          </a:p>
        </p:txBody>
      </p:sp>
    </p:spTree>
    <p:extLst>
      <p:ext uri="{BB962C8B-B14F-4D97-AF65-F5344CB8AC3E}">
        <p14:creationId xmlns:p14="http://schemas.microsoft.com/office/powerpoint/2010/main" val="94479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3125-0B8A-5D07-3FF8-0D849DDB9228}"/>
              </a:ext>
            </a:extLst>
          </p:cNvPr>
          <p:cNvSpPr>
            <a:spLocks noGrp="1"/>
          </p:cNvSpPr>
          <p:nvPr>
            <p:ph type="title"/>
          </p:nvPr>
        </p:nvSpPr>
        <p:spPr/>
        <p:txBody>
          <a:bodyPr/>
          <a:lstStyle/>
          <a:p>
            <a:r>
              <a:rPr lang="en-US" dirty="0"/>
              <a:t>Additional program functions</a:t>
            </a:r>
          </a:p>
        </p:txBody>
      </p:sp>
      <p:pic>
        <p:nvPicPr>
          <p:cNvPr id="5" name="Content Placeholder 4">
            <a:extLst>
              <a:ext uri="{FF2B5EF4-FFF2-40B4-BE49-F238E27FC236}">
                <a16:creationId xmlns:a16="http://schemas.microsoft.com/office/drawing/2014/main" id="{B8AF8ACD-0E6C-EB62-6FB6-FA3B25D5486D}"/>
              </a:ext>
            </a:extLst>
          </p:cNvPr>
          <p:cNvPicPr>
            <a:picLocks noGrp="1" noChangeAspect="1"/>
          </p:cNvPicPr>
          <p:nvPr>
            <p:ph idx="1"/>
          </p:nvPr>
        </p:nvPicPr>
        <p:blipFill>
          <a:blip r:embed="rId2"/>
          <a:stretch>
            <a:fillRect/>
          </a:stretch>
        </p:blipFill>
        <p:spPr>
          <a:xfrm>
            <a:off x="1687286" y="1787524"/>
            <a:ext cx="2362200" cy="4509655"/>
          </a:xfrm>
        </p:spPr>
      </p:pic>
      <p:pic>
        <p:nvPicPr>
          <p:cNvPr id="7" name="Picture 6">
            <a:extLst>
              <a:ext uri="{FF2B5EF4-FFF2-40B4-BE49-F238E27FC236}">
                <a16:creationId xmlns:a16="http://schemas.microsoft.com/office/drawing/2014/main" id="{F70D64DA-CEB6-EC4B-BF38-B8D8E972B71C}"/>
              </a:ext>
            </a:extLst>
          </p:cNvPr>
          <p:cNvPicPr>
            <a:picLocks noChangeAspect="1"/>
          </p:cNvPicPr>
          <p:nvPr/>
        </p:nvPicPr>
        <p:blipFill>
          <a:blip r:embed="rId3"/>
          <a:stretch>
            <a:fillRect/>
          </a:stretch>
        </p:blipFill>
        <p:spPr>
          <a:xfrm>
            <a:off x="5842000" y="1991879"/>
            <a:ext cx="4165600" cy="4305300"/>
          </a:xfrm>
          <a:prstGeom prst="rect">
            <a:avLst/>
          </a:prstGeom>
        </p:spPr>
      </p:pic>
    </p:spTree>
    <p:extLst>
      <p:ext uri="{BB962C8B-B14F-4D97-AF65-F5344CB8AC3E}">
        <p14:creationId xmlns:p14="http://schemas.microsoft.com/office/powerpoint/2010/main" val="155910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B6F826-6418-4BB8-CCFC-2023B77A168D}"/>
              </a:ext>
            </a:extLst>
          </p:cNvPr>
          <p:cNvPicPr>
            <a:picLocks noGrp="1" noChangeAspect="1"/>
          </p:cNvPicPr>
          <p:nvPr>
            <p:ph idx="1"/>
          </p:nvPr>
        </p:nvPicPr>
        <p:blipFill>
          <a:blip r:embed="rId2"/>
          <a:stretch>
            <a:fillRect/>
          </a:stretch>
        </p:blipFill>
        <p:spPr>
          <a:xfrm>
            <a:off x="1630017" y="450998"/>
            <a:ext cx="8706678" cy="6253912"/>
          </a:xfrm>
        </p:spPr>
      </p:pic>
    </p:spTree>
    <p:extLst>
      <p:ext uri="{BB962C8B-B14F-4D97-AF65-F5344CB8AC3E}">
        <p14:creationId xmlns:p14="http://schemas.microsoft.com/office/powerpoint/2010/main" val="3825383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826-8C79-E964-95F3-676B9BDE2D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17E55D-1610-6F5B-A207-1AD79B3476E5}"/>
              </a:ext>
            </a:extLst>
          </p:cNvPr>
          <p:cNvSpPr>
            <a:spLocks noGrp="1"/>
          </p:cNvSpPr>
          <p:nvPr>
            <p:ph idx="1"/>
          </p:nvPr>
        </p:nvSpPr>
        <p:spPr/>
        <p:txBody>
          <a:bodyPr/>
          <a:lstStyle/>
          <a:p>
            <a:r>
              <a:rPr lang="en-US" b="0" i="1" u="none" strike="noStrike" dirty="0" err="1">
                <a:solidFill>
                  <a:srgbClr val="000000"/>
                </a:solidFill>
                <a:effectLst/>
                <a:latin typeface="Roboto" panose="02000000000000000000" pitchFamily="2" charset="0"/>
              </a:rPr>
              <a:t>Metadynamics</a:t>
            </a:r>
            <a:r>
              <a:rPr lang="en-US" b="0" i="1" u="none" strike="noStrike" dirty="0">
                <a:solidFill>
                  <a:srgbClr val="000000"/>
                </a:solidFill>
                <a:effectLst/>
                <a:latin typeface="Roboto" panose="02000000000000000000" pitchFamily="2" charset="0"/>
              </a:rPr>
              <a:t> based on tight-binding method: J. Chem. Theory </a:t>
            </a:r>
            <a:r>
              <a:rPr lang="en-US" b="0" i="1" u="none" strike="noStrike" dirty="0" err="1">
                <a:solidFill>
                  <a:srgbClr val="000000"/>
                </a:solidFill>
                <a:effectLst/>
                <a:latin typeface="Roboto" panose="02000000000000000000" pitchFamily="2" charset="0"/>
              </a:rPr>
              <a:t>Comput</a:t>
            </a:r>
            <a:r>
              <a:rPr lang="en-US" b="0" i="1" u="none" strike="noStrike" dirty="0">
                <a:solidFill>
                  <a:srgbClr val="000000"/>
                </a:solidFill>
                <a:effectLst/>
                <a:latin typeface="Roboto" panose="02000000000000000000" pitchFamily="2" charset="0"/>
              </a:rPr>
              <a:t>.</a:t>
            </a:r>
            <a:r>
              <a:rPr lang="en-US" b="0" i="0" u="none" strike="noStrike" dirty="0">
                <a:solidFill>
                  <a:srgbClr val="000000"/>
                </a:solidFill>
                <a:effectLst/>
                <a:highlight>
                  <a:srgbClr val="FFFFFF"/>
                </a:highlight>
                <a:latin typeface="Roboto" panose="02000000000000000000" pitchFamily="2" charset="0"/>
              </a:rPr>
              <a:t> </a:t>
            </a:r>
            <a:r>
              <a:rPr lang="en-US" b="0" i="0" u="none" strike="noStrike" dirty="0">
                <a:solidFill>
                  <a:srgbClr val="000000"/>
                </a:solidFill>
                <a:effectLst/>
                <a:latin typeface="Roboto" panose="02000000000000000000" pitchFamily="2" charset="0"/>
              </a:rPr>
              <a:t>2019, 15, 5, 2847–2862</a:t>
            </a:r>
          </a:p>
          <a:p>
            <a:endParaRPr lang="en-US" dirty="0"/>
          </a:p>
        </p:txBody>
      </p:sp>
      <p:pic>
        <p:nvPicPr>
          <p:cNvPr id="5" name="Picture 4">
            <a:extLst>
              <a:ext uri="{FF2B5EF4-FFF2-40B4-BE49-F238E27FC236}">
                <a16:creationId xmlns:a16="http://schemas.microsoft.com/office/drawing/2014/main" id="{D5E3E2E7-CDEB-6DED-1C78-D46362AEE091}"/>
              </a:ext>
            </a:extLst>
          </p:cNvPr>
          <p:cNvPicPr>
            <a:picLocks noChangeAspect="1"/>
          </p:cNvPicPr>
          <p:nvPr/>
        </p:nvPicPr>
        <p:blipFill>
          <a:blip r:embed="rId3"/>
          <a:stretch>
            <a:fillRect/>
          </a:stretch>
        </p:blipFill>
        <p:spPr>
          <a:xfrm>
            <a:off x="2629087" y="2765610"/>
            <a:ext cx="6933826" cy="3894745"/>
          </a:xfrm>
          <a:prstGeom prst="rect">
            <a:avLst/>
          </a:prstGeom>
        </p:spPr>
      </p:pic>
    </p:spTree>
    <p:extLst>
      <p:ext uri="{BB962C8B-B14F-4D97-AF65-F5344CB8AC3E}">
        <p14:creationId xmlns:p14="http://schemas.microsoft.com/office/powerpoint/2010/main" val="292062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7DCF-C313-0BE8-20D6-EC64F4AB63EE}"/>
              </a:ext>
            </a:extLst>
          </p:cNvPr>
          <p:cNvSpPr>
            <a:spLocks noGrp="1"/>
          </p:cNvSpPr>
          <p:nvPr>
            <p:ph type="title"/>
          </p:nvPr>
        </p:nvSpPr>
        <p:spPr/>
        <p:txBody>
          <a:bodyPr/>
          <a:lstStyle/>
          <a:p>
            <a:r>
              <a:rPr lang="en-US" dirty="0"/>
              <a:t>How to evaluate conformational analysis?</a:t>
            </a:r>
          </a:p>
        </p:txBody>
      </p:sp>
      <p:sp>
        <p:nvSpPr>
          <p:cNvPr id="3" name="Content Placeholder 2">
            <a:extLst>
              <a:ext uri="{FF2B5EF4-FFF2-40B4-BE49-F238E27FC236}">
                <a16:creationId xmlns:a16="http://schemas.microsoft.com/office/drawing/2014/main" id="{AAE8F3B5-6185-4C5F-8C08-83A6DCB50D57}"/>
              </a:ext>
            </a:extLst>
          </p:cNvPr>
          <p:cNvSpPr>
            <a:spLocks noGrp="1"/>
          </p:cNvSpPr>
          <p:nvPr>
            <p:ph idx="1"/>
          </p:nvPr>
        </p:nvSpPr>
        <p:spPr/>
        <p:txBody>
          <a:bodyPr/>
          <a:lstStyle/>
          <a:p>
            <a:pPr marL="0" indent="0">
              <a:buNone/>
            </a:pPr>
            <a:r>
              <a:rPr lang="en-US" dirty="0"/>
              <a:t>Are the resulting geometries structurally valid and reasonable?</a:t>
            </a:r>
          </a:p>
          <a:p>
            <a:pPr marL="0" indent="0">
              <a:buNone/>
            </a:pPr>
            <a:endParaRPr lang="en-US" dirty="0"/>
          </a:p>
          <a:p>
            <a:pPr marL="0" indent="0">
              <a:buNone/>
            </a:pPr>
            <a:r>
              <a:rPr lang="en-US" dirty="0"/>
              <a:t>How comprehensive is the search?</a:t>
            </a:r>
          </a:p>
          <a:p>
            <a:pPr marL="0" indent="0">
              <a:buNone/>
            </a:pPr>
            <a:endParaRPr lang="en-US" dirty="0"/>
          </a:p>
          <a:p>
            <a:pPr marL="0" indent="0">
              <a:buNone/>
            </a:pPr>
            <a:r>
              <a:rPr lang="en-US" dirty="0"/>
              <a:t>Are the relative energies calculated at low level predictive of the relative energies at higher levels?</a:t>
            </a:r>
          </a:p>
        </p:txBody>
      </p:sp>
    </p:spTree>
    <p:extLst>
      <p:ext uri="{BB962C8B-B14F-4D97-AF65-F5344CB8AC3E}">
        <p14:creationId xmlns:p14="http://schemas.microsoft.com/office/powerpoint/2010/main" val="4259094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2A7D-DB77-A259-378E-0BEC9E6569FD}"/>
              </a:ext>
            </a:extLst>
          </p:cNvPr>
          <p:cNvSpPr>
            <a:spLocks noGrp="1"/>
          </p:cNvSpPr>
          <p:nvPr>
            <p:ph type="title"/>
          </p:nvPr>
        </p:nvSpPr>
        <p:spPr/>
        <p:txBody>
          <a:bodyPr/>
          <a:lstStyle/>
          <a:p>
            <a:r>
              <a:rPr lang="en-US" dirty="0"/>
              <a:t>CREST 3.0</a:t>
            </a:r>
          </a:p>
        </p:txBody>
      </p:sp>
      <p:sp>
        <p:nvSpPr>
          <p:cNvPr id="3" name="Content Placeholder 2">
            <a:extLst>
              <a:ext uri="{FF2B5EF4-FFF2-40B4-BE49-F238E27FC236}">
                <a16:creationId xmlns:a16="http://schemas.microsoft.com/office/drawing/2014/main" id="{E92A3AE9-3100-E29E-1FF0-F4AA9AE31BA2}"/>
              </a:ext>
            </a:extLst>
          </p:cNvPr>
          <p:cNvSpPr>
            <a:spLocks noGrp="1"/>
          </p:cNvSpPr>
          <p:nvPr>
            <p:ph idx="1"/>
          </p:nvPr>
        </p:nvSpPr>
        <p:spPr/>
        <p:txBody>
          <a:bodyPr/>
          <a:lstStyle/>
          <a:p>
            <a:r>
              <a:rPr lang="en-US" dirty="0"/>
              <a:t>TOML config files</a:t>
            </a:r>
          </a:p>
        </p:txBody>
      </p:sp>
      <p:pic>
        <p:nvPicPr>
          <p:cNvPr id="5" name="Picture 4">
            <a:extLst>
              <a:ext uri="{FF2B5EF4-FFF2-40B4-BE49-F238E27FC236}">
                <a16:creationId xmlns:a16="http://schemas.microsoft.com/office/drawing/2014/main" id="{E9108FFD-EFDA-996E-0D16-007A72D046EC}"/>
              </a:ext>
            </a:extLst>
          </p:cNvPr>
          <p:cNvPicPr>
            <a:picLocks noChangeAspect="1"/>
          </p:cNvPicPr>
          <p:nvPr/>
        </p:nvPicPr>
        <p:blipFill>
          <a:blip r:embed="rId2"/>
          <a:stretch>
            <a:fillRect/>
          </a:stretch>
        </p:blipFill>
        <p:spPr>
          <a:xfrm>
            <a:off x="6096000" y="754449"/>
            <a:ext cx="7338969" cy="5349102"/>
          </a:xfrm>
          <a:prstGeom prst="rect">
            <a:avLst/>
          </a:prstGeom>
        </p:spPr>
      </p:pic>
    </p:spTree>
    <p:extLst>
      <p:ext uri="{BB962C8B-B14F-4D97-AF65-F5344CB8AC3E}">
        <p14:creationId xmlns:p14="http://schemas.microsoft.com/office/powerpoint/2010/main" val="459299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0372-41E9-EE94-0930-42151BD15958}"/>
              </a:ext>
            </a:extLst>
          </p:cNvPr>
          <p:cNvSpPr>
            <a:spLocks noGrp="1"/>
          </p:cNvSpPr>
          <p:nvPr>
            <p:ph type="title"/>
          </p:nvPr>
        </p:nvSpPr>
        <p:spPr/>
        <p:txBody>
          <a:bodyPr/>
          <a:lstStyle/>
          <a:p>
            <a:r>
              <a:rPr lang="en-US" dirty="0"/>
              <a:t>Open Babel generate </a:t>
            </a:r>
            <a:r>
              <a:rPr lang="en-US" dirty="0" err="1"/>
              <a:t>xyz</a:t>
            </a:r>
            <a:r>
              <a:rPr lang="en-US" dirty="0"/>
              <a:t> from SMILES</a:t>
            </a:r>
          </a:p>
        </p:txBody>
      </p:sp>
      <p:sp>
        <p:nvSpPr>
          <p:cNvPr id="3" name="Content Placeholder 2">
            <a:extLst>
              <a:ext uri="{FF2B5EF4-FFF2-40B4-BE49-F238E27FC236}">
                <a16:creationId xmlns:a16="http://schemas.microsoft.com/office/drawing/2014/main" id="{80D280E0-B001-53E6-AEDF-76394DC40E83}"/>
              </a:ext>
            </a:extLst>
          </p:cNvPr>
          <p:cNvSpPr>
            <a:spLocks noGrp="1"/>
          </p:cNvSpPr>
          <p:nvPr>
            <p:ph idx="1"/>
          </p:nvPr>
        </p:nvSpPr>
        <p:spPr/>
        <p:txBody>
          <a:bodyPr/>
          <a:lstStyle/>
          <a:p>
            <a:r>
              <a:rPr lang="en-US" dirty="0" err="1"/>
              <a:t>obabel</a:t>
            </a:r>
            <a:r>
              <a:rPr lang="en-US" dirty="0">
                <a:solidFill>
                  <a:srgbClr val="BBBBBB"/>
                </a:solidFill>
                <a:effectLst/>
              </a:rPr>
              <a:t> </a:t>
            </a:r>
            <a:r>
              <a:rPr lang="en-US" dirty="0"/>
              <a:t>-:</a:t>
            </a:r>
            <a:r>
              <a:rPr lang="en-US" dirty="0">
                <a:solidFill>
                  <a:srgbClr val="98C379"/>
                </a:solidFill>
                <a:effectLst/>
              </a:rPr>
              <a:t>"O=C(N)C1=C[N+](CCCC)=CC=C1"</a:t>
            </a:r>
            <a:r>
              <a:rPr lang="en-US" dirty="0">
                <a:solidFill>
                  <a:srgbClr val="BBBBBB"/>
                </a:solidFill>
                <a:effectLst/>
              </a:rPr>
              <a:t> </a:t>
            </a:r>
            <a:r>
              <a:rPr lang="en-US" dirty="0"/>
              <a:t>-</a:t>
            </a:r>
            <a:r>
              <a:rPr lang="en-US" dirty="0" err="1"/>
              <a:t>oxyz</a:t>
            </a:r>
            <a:r>
              <a:rPr lang="en-US" dirty="0">
                <a:solidFill>
                  <a:srgbClr val="BBBBBB"/>
                </a:solidFill>
                <a:effectLst/>
              </a:rPr>
              <a:t> </a:t>
            </a:r>
            <a:r>
              <a:rPr lang="en-US" dirty="0"/>
              <a:t>-O</a:t>
            </a:r>
            <a:r>
              <a:rPr lang="en-US" dirty="0">
                <a:solidFill>
                  <a:srgbClr val="BBBBBB"/>
                </a:solidFill>
                <a:effectLst/>
              </a:rPr>
              <a:t> </a:t>
            </a:r>
            <a:r>
              <a:rPr lang="en-US" dirty="0" err="1"/>
              <a:t>BuNA.xyz</a:t>
            </a:r>
            <a:r>
              <a:rPr lang="en-US" dirty="0">
                <a:solidFill>
                  <a:srgbClr val="BBBBBB"/>
                </a:solidFill>
                <a:effectLst/>
              </a:rPr>
              <a:t> </a:t>
            </a:r>
            <a:r>
              <a:rPr lang="en-US" dirty="0"/>
              <a:t>--gen3d</a:t>
            </a:r>
          </a:p>
        </p:txBody>
      </p:sp>
    </p:spTree>
    <p:extLst>
      <p:ext uri="{BB962C8B-B14F-4D97-AF65-F5344CB8AC3E}">
        <p14:creationId xmlns:p14="http://schemas.microsoft.com/office/powerpoint/2010/main" val="173493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3328-FC6B-70BF-36B6-59F41BC395D9}"/>
              </a:ext>
            </a:extLst>
          </p:cNvPr>
          <p:cNvSpPr>
            <a:spLocks noGrp="1"/>
          </p:cNvSpPr>
          <p:nvPr>
            <p:ph type="title"/>
          </p:nvPr>
        </p:nvSpPr>
        <p:spPr/>
        <p:txBody>
          <a:bodyPr/>
          <a:lstStyle/>
          <a:p>
            <a:r>
              <a:rPr lang="en-US" dirty="0" err="1"/>
              <a:t>xTB</a:t>
            </a:r>
            <a:endParaRPr lang="en-US" dirty="0"/>
          </a:p>
        </p:txBody>
      </p:sp>
      <p:sp>
        <p:nvSpPr>
          <p:cNvPr id="3" name="Content Placeholder 2">
            <a:extLst>
              <a:ext uri="{FF2B5EF4-FFF2-40B4-BE49-F238E27FC236}">
                <a16:creationId xmlns:a16="http://schemas.microsoft.com/office/drawing/2014/main" id="{600EF7DB-6353-B07E-175E-7DEBA1FD936F}"/>
              </a:ext>
            </a:extLst>
          </p:cNvPr>
          <p:cNvSpPr>
            <a:spLocks noGrp="1"/>
          </p:cNvSpPr>
          <p:nvPr>
            <p:ph idx="1"/>
          </p:nvPr>
        </p:nvSpPr>
        <p:spPr/>
        <p:txBody>
          <a:bodyPr>
            <a:normAutofit/>
          </a:bodyPr>
          <a:lstStyle/>
          <a:p>
            <a:pPr marL="0" indent="0">
              <a:spcBef>
                <a:spcPts val="0"/>
              </a:spcBef>
              <a:buNone/>
            </a:pPr>
            <a:r>
              <a:rPr lang="en-US" sz="1600" dirty="0"/>
              <a:t>This is the help panel. Below is a list of variables </a:t>
            </a:r>
            <a:r>
              <a:rPr lang="en-US" sz="1600" dirty="0" err="1"/>
              <a:t>recognised</a:t>
            </a:r>
            <a:r>
              <a:rPr lang="en-US" sz="1600" dirty="0"/>
              <a:t> by the script in no specific order:</a:t>
            </a:r>
          </a:p>
          <a:p>
            <a:pPr marL="0" indent="0">
              <a:spcBef>
                <a:spcPts val="0"/>
              </a:spcBef>
              <a:buNone/>
            </a:pPr>
            <a:r>
              <a:rPr lang="en-US" sz="1600" dirty="0"/>
              <a:t>-</a:t>
            </a:r>
            <a:r>
              <a:rPr lang="en-US" sz="1600" dirty="0" err="1"/>
              <a:t>i</a:t>
            </a:r>
            <a:r>
              <a:rPr lang="en-US" sz="1600" dirty="0"/>
              <a:t>,--input STR                  coord/</a:t>
            </a:r>
            <a:r>
              <a:rPr lang="en-US" sz="1600" dirty="0" err="1"/>
              <a:t>file.xyz</a:t>
            </a:r>
            <a:endParaRPr lang="en-US" sz="1600" dirty="0"/>
          </a:p>
          <a:p>
            <a:pPr marL="0" indent="0">
              <a:spcBef>
                <a:spcPts val="0"/>
              </a:spcBef>
              <a:buNone/>
            </a:pPr>
            <a:r>
              <a:rPr lang="en-US" sz="1600" dirty="0"/>
              <a:t>-j,--job STR                    opt/</a:t>
            </a:r>
            <a:r>
              <a:rPr lang="en-US" sz="1600" dirty="0" err="1"/>
              <a:t>hess</a:t>
            </a:r>
            <a:r>
              <a:rPr lang="en-US" sz="1600" dirty="0"/>
              <a:t>/</a:t>
            </a:r>
            <a:r>
              <a:rPr lang="en-US" sz="1600" dirty="0" err="1"/>
              <a:t>ohess</a:t>
            </a:r>
            <a:r>
              <a:rPr lang="en-US" sz="1600" dirty="0"/>
              <a:t>/</a:t>
            </a:r>
            <a:r>
              <a:rPr lang="en-US" sz="1600" dirty="0" err="1"/>
              <a:t>bhess</a:t>
            </a:r>
            <a:r>
              <a:rPr lang="en-US" sz="1600" dirty="0"/>
              <a:t>/</a:t>
            </a:r>
            <a:r>
              <a:rPr lang="en-US" sz="1600" dirty="0" err="1"/>
              <a:t>scc</a:t>
            </a:r>
            <a:endParaRPr lang="en-US" sz="1600" dirty="0"/>
          </a:p>
          <a:p>
            <a:pPr marL="0" indent="0">
              <a:spcBef>
                <a:spcPts val="0"/>
              </a:spcBef>
              <a:buNone/>
            </a:pPr>
            <a:r>
              <a:rPr lang="en-US" sz="1600" dirty="0"/>
              <a:t>-c,--charge INT                 charge</a:t>
            </a:r>
          </a:p>
          <a:p>
            <a:pPr marL="0" indent="0">
              <a:spcBef>
                <a:spcPts val="0"/>
              </a:spcBef>
              <a:buNone/>
            </a:pPr>
            <a:r>
              <a:rPr lang="en-US" sz="1600" dirty="0"/>
              <a:t>-u,--unpaired INT               number of unpaired electron</a:t>
            </a:r>
          </a:p>
          <a:p>
            <a:pPr marL="0" indent="0">
              <a:spcBef>
                <a:spcPts val="0"/>
              </a:spcBef>
              <a:buNone/>
            </a:pPr>
            <a:r>
              <a:rPr lang="en-US" sz="1600" dirty="0"/>
              <a:t>-s,--solvent STRING             solvent for ALPB</a:t>
            </a:r>
          </a:p>
          <a:p>
            <a:pPr marL="0" indent="0">
              <a:spcBef>
                <a:spcPts val="0"/>
              </a:spcBef>
              <a:buNone/>
            </a:pPr>
            <a:r>
              <a:rPr lang="en-US" sz="1600" dirty="0"/>
              <a:t>-p,--procs INT                  processors</a:t>
            </a:r>
          </a:p>
          <a:p>
            <a:pPr marL="0" indent="0">
              <a:spcBef>
                <a:spcPts val="0"/>
              </a:spcBef>
              <a:buNone/>
            </a:pPr>
            <a:r>
              <a:rPr lang="en-US" sz="1600" dirty="0"/>
              <a:t>-fz,--freeze </a:t>
            </a:r>
            <a:r>
              <a:rPr lang="en-US" sz="1600" dirty="0" err="1"/>
              <a:t>k,l,m</a:t>
            </a:r>
            <a:r>
              <a:rPr lang="en-US" sz="1600" dirty="0"/>
              <a:t>              atoms that are to be constrained</a:t>
            </a:r>
          </a:p>
          <a:p>
            <a:pPr marL="0" indent="0">
              <a:spcBef>
                <a:spcPts val="0"/>
              </a:spcBef>
              <a:buNone/>
            </a:pPr>
            <a:r>
              <a:rPr lang="en-US" sz="1600" dirty="0"/>
              <a:t>-t,--time 00:00:00              wall time for your job. [00:05:00]</a:t>
            </a:r>
          </a:p>
          <a:p>
            <a:pPr marL="0" indent="0">
              <a:spcBef>
                <a:spcPts val="0"/>
              </a:spcBef>
              <a:buNone/>
            </a:pPr>
            <a:r>
              <a:rPr lang="en-US" sz="1600" dirty="0"/>
              <a:t>-a,--add '...'                  additional arguments passed to </a:t>
            </a:r>
            <a:r>
              <a:rPr lang="en-US" sz="1600" dirty="0" err="1"/>
              <a:t>xTB</a:t>
            </a:r>
            <a:endParaRPr lang="en-US" sz="1600" dirty="0"/>
          </a:p>
        </p:txBody>
      </p:sp>
    </p:spTree>
    <p:extLst>
      <p:ext uri="{BB962C8B-B14F-4D97-AF65-F5344CB8AC3E}">
        <p14:creationId xmlns:p14="http://schemas.microsoft.com/office/powerpoint/2010/main" val="313583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FB6-C903-D641-8E88-4C23D16F31C5}"/>
              </a:ext>
            </a:extLst>
          </p:cNvPr>
          <p:cNvSpPr>
            <a:spLocks noGrp="1"/>
          </p:cNvSpPr>
          <p:nvPr>
            <p:ph type="title"/>
          </p:nvPr>
        </p:nvSpPr>
        <p:spPr/>
        <p:txBody>
          <a:bodyPr/>
          <a:lstStyle/>
          <a:p>
            <a:r>
              <a:rPr lang="en-US" dirty="0" err="1"/>
              <a:t>xTB</a:t>
            </a:r>
            <a:r>
              <a:rPr lang="en-US" dirty="0"/>
              <a:t> to optimize structure </a:t>
            </a:r>
          </a:p>
        </p:txBody>
      </p:sp>
      <p:sp>
        <p:nvSpPr>
          <p:cNvPr id="3" name="Content Placeholder 2">
            <a:extLst>
              <a:ext uri="{FF2B5EF4-FFF2-40B4-BE49-F238E27FC236}">
                <a16:creationId xmlns:a16="http://schemas.microsoft.com/office/drawing/2014/main" id="{F59FFE69-1E7A-031E-2E7A-BB20907DFF19}"/>
              </a:ext>
            </a:extLst>
          </p:cNvPr>
          <p:cNvSpPr>
            <a:spLocks noGrp="1"/>
          </p:cNvSpPr>
          <p:nvPr>
            <p:ph idx="1"/>
          </p:nvPr>
        </p:nvSpPr>
        <p:spPr/>
        <p:txBody>
          <a:bodyPr/>
          <a:lstStyle/>
          <a:p>
            <a:pPr marL="0" indent="0">
              <a:lnSpc>
                <a:spcPct val="100000"/>
              </a:lnSpc>
              <a:spcBef>
                <a:spcPts val="0"/>
              </a:spcBef>
              <a:buNone/>
            </a:pPr>
            <a:r>
              <a:rPr lang="en-US" sz="1200" dirty="0"/>
              <a:t>XTBHOME=/opt/apps/</a:t>
            </a:r>
            <a:r>
              <a:rPr lang="en-US" sz="1200" dirty="0" err="1"/>
              <a:t>xtb</a:t>
            </a:r>
            <a:r>
              <a:rPr lang="en-US" sz="1200" dirty="0"/>
              <a:t> </a:t>
            </a:r>
          </a:p>
          <a:p>
            <a:pPr marL="0" indent="0">
              <a:lnSpc>
                <a:spcPct val="100000"/>
              </a:lnSpc>
              <a:spcBef>
                <a:spcPts val="0"/>
              </a:spcBef>
              <a:buNone/>
            </a:pPr>
            <a:r>
              <a:rPr lang="en-US" sz="1200" dirty="0"/>
              <a:t>export PATH=$XTBHOME:$PATH </a:t>
            </a:r>
          </a:p>
          <a:p>
            <a:pPr marL="0" indent="0">
              <a:lnSpc>
                <a:spcPct val="100000"/>
              </a:lnSpc>
              <a:spcBef>
                <a:spcPts val="0"/>
              </a:spcBef>
              <a:buNone/>
            </a:pPr>
            <a:r>
              <a:rPr lang="en-US" sz="1200" dirty="0"/>
              <a:t>export XTBPATH=${XTBHOME}/share/</a:t>
            </a:r>
            <a:r>
              <a:rPr lang="en-US" sz="1200" dirty="0" err="1"/>
              <a:t>xtb</a:t>
            </a:r>
            <a:r>
              <a:rPr lang="en-US" sz="1200" dirty="0"/>
              <a:t>:${XTBHOME}:${HOME} </a:t>
            </a:r>
          </a:p>
          <a:p>
            <a:pPr marL="0" indent="0">
              <a:lnSpc>
                <a:spcPct val="100000"/>
              </a:lnSpc>
              <a:spcBef>
                <a:spcPts val="0"/>
              </a:spcBef>
              <a:buNone/>
            </a:pPr>
            <a:r>
              <a:rPr lang="en-US" sz="1200" dirty="0"/>
              <a:t>export PATH=${PATH}:${XTBHOME}/bin </a:t>
            </a:r>
          </a:p>
          <a:p>
            <a:pPr marL="0" indent="0">
              <a:lnSpc>
                <a:spcPct val="100000"/>
              </a:lnSpc>
              <a:spcBef>
                <a:spcPts val="0"/>
              </a:spcBef>
              <a:buNone/>
            </a:pPr>
            <a:r>
              <a:rPr lang="en-US" sz="1200" dirty="0"/>
              <a:t>export LD_LIBRARY_PATH=${LD_LIBRARY_PATH}:${XTBHOME}/lib </a:t>
            </a:r>
          </a:p>
          <a:p>
            <a:pPr marL="0" indent="0">
              <a:lnSpc>
                <a:spcPct val="100000"/>
              </a:lnSpc>
              <a:spcBef>
                <a:spcPts val="0"/>
              </a:spcBef>
              <a:buNone/>
            </a:pPr>
            <a:r>
              <a:rPr lang="en-US" sz="1200" dirty="0"/>
              <a:t>export PYTHONPATH=${PYTHONPATH}:${XTBHOME}/python </a:t>
            </a:r>
          </a:p>
          <a:p>
            <a:pPr marL="0" indent="0">
              <a:lnSpc>
                <a:spcPct val="100000"/>
              </a:lnSpc>
              <a:spcBef>
                <a:spcPts val="0"/>
              </a:spcBef>
              <a:buNone/>
            </a:pPr>
            <a:r>
              <a:rPr lang="en-US" sz="1200" dirty="0" err="1"/>
              <a:t>ulimit</a:t>
            </a:r>
            <a:r>
              <a:rPr lang="en-US" sz="1200" dirty="0"/>
              <a:t> -s unlimited </a:t>
            </a:r>
          </a:p>
          <a:p>
            <a:pPr marL="0" indent="0">
              <a:lnSpc>
                <a:spcPct val="100000"/>
              </a:lnSpc>
              <a:spcBef>
                <a:spcPts val="0"/>
              </a:spcBef>
              <a:buNone/>
            </a:pPr>
            <a:r>
              <a:rPr lang="en-US" sz="1200" dirty="0"/>
              <a:t>export OMP_STACKSIZE=1G </a:t>
            </a:r>
          </a:p>
          <a:p>
            <a:pPr marL="0" indent="0">
              <a:lnSpc>
                <a:spcPct val="100000"/>
              </a:lnSpc>
              <a:spcBef>
                <a:spcPts val="0"/>
              </a:spcBef>
              <a:buNone/>
            </a:pPr>
            <a:r>
              <a:rPr lang="en-US" sz="1200" dirty="0"/>
              <a:t>export OMP_NUM_THREADS=8,1 </a:t>
            </a:r>
          </a:p>
          <a:p>
            <a:pPr marL="0" indent="0">
              <a:lnSpc>
                <a:spcPct val="100000"/>
              </a:lnSpc>
              <a:spcBef>
                <a:spcPts val="0"/>
              </a:spcBef>
              <a:buNone/>
            </a:pPr>
            <a:r>
              <a:rPr lang="en-US" sz="1200" dirty="0"/>
              <a:t>export OMP_MAX_ACTIVE_LEVELS=1 </a:t>
            </a:r>
          </a:p>
          <a:p>
            <a:pPr marL="0" indent="0">
              <a:lnSpc>
                <a:spcPct val="100000"/>
              </a:lnSpc>
              <a:spcBef>
                <a:spcPts val="0"/>
              </a:spcBef>
              <a:buNone/>
            </a:pPr>
            <a:r>
              <a:rPr lang="en-US" sz="1200" dirty="0"/>
              <a:t>export MKL_NUM_THREADS=8</a:t>
            </a:r>
          </a:p>
          <a:p>
            <a:r>
              <a:rPr lang="en-US" dirty="0" err="1"/>
              <a:t>xtb</a:t>
            </a:r>
            <a:r>
              <a:rPr lang="en-US" dirty="0"/>
              <a:t> </a:t>
            </a:r>
            <a:r>
              <a:rPr lang="en-US" dirty="0" err="1"/>
              <a:t>BuNA.xyz</a:t>
            </a:r>
            <a:r>
              <a:rPr lang="en-US" dirty="0"/>
              <a:t> --opt -c 1 -P 8 &gt; </a:t>
            </a:r>
            <a:r>
              <a:rPr lang="en-US" dirty="0" err="1"/>
              <a:t>xtb.out</a:t>
            </a:r>
            <a:endParaRPr lang="en-US" dirty="0"/>
          </a:p>
        </p:txBody>
      </p:sp>
    </p:spTree>
    <p:extLst>
      <p:ext uri="{BB962C8B-B14F-4D97-AF65-F5344CB8AC3E}">
        <p14:creationId xmlns:p14="http://schemas.microsoft.com/office/powerpoint/2010/main" val="2914680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1CD9-1C23-E145-851F-C53280B876FB}"/>
              </a:ext>
            </a:extLst>
          </p:cNvPr>
          <p:cNvSpPr>
            <a:spLocks noGrp="1"/>
          </p:cNvSpPr>
          <p:nvPr>
            <p:ph type="title"/>
          </p:nvPr>
        </p:nvSpPr>
        <p:spPr/>
        <p:txBody>
          <a:bodyPr/>
          <a:lstStyle/>
          <a:p>
            <a:r>
              <a:rPr lang="en-US" dirty="0"/>
              <a:t>Performing a CREST conf search</a:t>
            </a:r>
          </a:p>
        </p:txBody>
      </p:sp>
      <p:sp>
        <p:nvSpPr>
          <p:cNvPr id="3" name="Content Placeholder 2">
            <a:extLst>
              <a:ext uri="{FF2B5EF4-FFF2-40B4-BE49-F238E27FC236}">
                <a16:creationId xmlns:a16="http://schemas.microsoft.com/office/drawing/2014/main" id="{DB9FAD0B-D819-3CDE-BF42-92FA7539381A}"/>
              </a:ext>
            </a:extLst>
          </p:cNvPr>
          <p:cNvSpPr>
            <a:spLocks noGrp="1"/>
          </p:cNvSpPr>
          <p:nvPr>
            <p:ph idx="1"/>
          </p:nvPr>
        </p:nvSpPr>
        <p:spPr/>
        <p:txBody>
          <a:bodyPr>
            <a:normAutofit/>
          </a:bodyPr>
          <a:lstStyle/>
          <a:p>
            <a:pPr marL="0" indent="0">
              <a:spcBef>
                <a:spcPts val="0"/>
              </a:spcBef>
              <a:buNone/>
            </a:pPr>
            <a:r>
              <a:rPr lang="en-US" sz="1400" dirty="0"/>
              <a:t>This is the help panel. Below is a list of variables </a:t>
            </a:r>
            <a:r>
              <a:rPr lang="en-US" sz="1400" dirty="0" err="1"/>
              <a:t>recognised</a:t>
            </a:r>
            <a:r>
              <a:rPr lang="en-US" sz="1400" dirty="0"/>
              <a:t> by the script in no specific order:</a:t>
            </a:r>
          </a:p>
          <a:p>
            <a:pPr marL="0" indent="0">
              <a:spcBef>
                <a:spcPts val="0"/>
              </a:spcBef>
              <a:buNone/>
            </a:pPr>
            <a:r>
              <a:rPr lang="en-US" sz="1400" dirty="0"/>
              <a:t>-</a:t>
            </a:r>
            <a:r>
              <a:rPr lang="en-US" sz="1400" dirty="0" err="1"/>
              <a:t>i</a:t>
            </a:r>
            <a:r>
              <a:rPr lang="en-US" sz="1400" dirty="0"/>
              <a:t>,--input STR                  coord/</a:t>
            </a:r>
            <a:r>
              <a:rPr lang="en-US" sz="1400" dirty="0" err="1"/>
              <a:t>file.xyz</a:t>
            </a:r>
            <a:endParaRPr lang="en-US" sz="1400" dirty="0"/>
          </a:p>
          <a:p>
            <a:pPr marL="0" indent="0">
              <a:spcBef>
                <a:spcPts val="0"/>
              </a:spcBef>
              <a:buNone/>
            </a:pPr>
            <a:r>
              <a:rPr lang="en-US" sz="1400" dirty="0"/>
              <a:t>-c,--charge INT                 charge</a:t>
            </a:r>
          </a:p>
          <a:p>
            <a:pPr marL="0" indent="0">
              <a:spcBef>
                <a:spcPts val="0"/>
              </a:spcBef>
              <a:buNone/>
            </a:pPr>
            <a:r>
              <a:rPr lang="en-US" sz="1400" dirty="0"/>
              <a:t>-u,--unpaired INT               number of unpaired electron</a:t>
            </a:r>
          </a:p>
          <a:p>
            <a:pPr marL="0" indent="0">
              <a:spcBef>
                <a:spcPts val="0"/>
              </a:spcBef>
              <a:buNone/>
            </a:pPr>
            <a:r>
              <a:rPr lang="en-US" sz="1400" dirty="0"/>
              <a:t>-s,--solvent STRING             solvent for ALPB</a:t>
            </a:r>
          </a:p>
          <a:p>
            <a:pPr marL="0" indent="0">
              <a:spcBef>
                <a:spcPts val="0"/>
              </a:spcBef>
              <a:buNone/>
            </a:pPr>
            <a:r>
              <a:rPr lang="en-US" sz="1400" dirty="0"/>
              <a:t>-p,--procs INT                  processors</a:t>
            </a:r>
          </a:p>
          <a:p>
            <a:pPr marL="0" indent="0">
              <a:spcBef>
                <a:spcPts val="0"/>
              </a:spcBef>
              <a:buNone/>
            </a:pPr>
            <a:r>
              <a:rPr lang="en-US" sz="1400" dirty="0"/>
              <a:t>-fz,--freeze </a:t>
            </a:r>
            <a:r>
              <a:rPr lang="en-US" sz="1400" dirty="0" err="1"/>
              <a:t>k,l,m</a:t>
            </a:r>
            <a:r>
              <a:rPr lang="en-US" sz="1400" dirty="0"/>
              <a:t>              atoms that are to be constrained</a:t>
            </a:r>
          </a:p>
          <a:p>
            <a:pPr marL="0" indent="0">
              <a:spcBef>
                <a:spcPts val="0"/>
              </a:spcBef>
              <a:buNone/>
            </a:pPr>
            <a:r>
              <a:rPr lang="en-US" sz="1400" dirty="0"/>
              <a:t>-</a:t>
            </a:r>
            <a:r>
              <a:rPr lang="en-US" sz="1400" dirty="0" err="1"/>
              <a:t>ewin</a:t>
            </a:r>
            <a:r>
              <a:rPr lang="en-US" sz="1400" dirty="0"/>
              <a:t> INT                       energy window for the conformers</a:t>
            </a:r>
          </a:p>
          <a:p>
            <a:pPr marL="0" indent="0">
              <a:spcBef>
                <a:spcPts val="0"/>
              </a:spcBef>
              <a:buNone/>
            </a:pPr>
            <a:r>
              <a:rPr lang="en-US" sz="1400" dirty="0"/>
              <a:t>-</a:t>
            </a:r>
            <a:r>
              <a:rPr lang="en-US" sz="1400" dirty="0" err="1"/>
              <a:t>nci</a:t>
            </a:r>
            <a:r>
              <a:rPr lang="en-US" sz="1400" dirty="0"/>
              <a:t>                            for non-covalent complexes</a:t>
            </a:r>
          </a:p>
          <a:p>
            <a:pPr marL="0" indent="0">
              <a:spcBef>
                <a:spcPts val="0"/>
              </a:spcBef>
              <a:buNone/>
            </a:pPr>
            <a:r>
              <a:rPr lang="en-US" sz="1400" dirty="0"/>
              <a:t>-</a:t>
            </a:r>
            <a:r>
              <a:rPr lang="en-US" sz="1400" dirty="0" err="1"/>
              <a:t>noreftopo</a:t>
            </a:r>
            <a:r>
              <a:rPr lang="en-US" sz="1400" dirty="0"/>
              <a:t>                      skip topology check after first </a:t>
            </a:r>
            <a:r>
              <a:rPr lang="en-US" sz="1400" dirty="0" err="1"/>
              <a:t>xTB</a:t>
            </a:r>
            <a:r>
              <a:rPr lang="en-US" sz="1400" dirty="0"/>
              <a:t> run</a:t>
            </a:r>
          </a:p>
          <a:p>
            <a:pPr marL="0" indent="0">
              <a:spcBef>
                <a:spcPts val="0"/>
              </a:spcBef>
              <a:buNone/>
            </a:pPr>
            <a:r>
              <a:rPr lang="en-US" sz="1400" dirty="0"/>
              <a:t>-protonate                      protonation protocol</a:t>
            </a:r>
          </a:p>
          <a:p>
            <a:pPr marL="0" indent="0">
              <a:spcBef>
                <a:spcPts val="0"/>
              </a:spcBef>
              <a:buNone/>
            </a:pPr>
            <a:r>
              <a:rPr lang="en-US" sz="1400" dirty="0"/>
              <a:t>-deprotonate                    deprotonation protocol</a:t>
            </a:r>
          </a:p>
          <a:p>
            <a:pPr marL="0" indent="0">
              <a:spcBef>
                <a:spcPts val="0"/>
              </a:spcBef>
              <a:buNone/>
            </a:pPr>
            <a:r>
              <a:rPr lang="en-US" sz="1400" dirty="0"/>
              <a:t>-tautomerize                    tautomerization protocol</a:t>
            </a:r>
          </a:p>
          <a:p>
            <a:pPr marL="0" indent="0">
              <a:spcBef>
                <a:spcPts val="0"/>
              </a:spcBef>
              <a:buNone/>
            </a:pPr>
            <a:r>
              <a:rPr lang="en-US" sz="1400" dirty="0"/>
              <a:t>-t,--time 00:00:00              wall time for your job. [01:00:00]</a:t>
            </a:r>
          </a:p>
          <a:p>
            <a:pPr marL="0" indent="0">
              <a:spcBef>
                <a:spcPts val="0"/>
              </a:spcBef>
              <a:buNone/>
            </a:pPr>
            <a:r>
              <a:rPr lang="en-US" sz="1400" dirty="0"/>
              <a:t>-a,--add '...'                  additional arguments passed to Crest</a:t>
            </a:r>
          </a:p>
          <a:p>
            <a:pPr marL="0" indent="0">
              <a:spcBef>
                <a:spcPts val="0"/>
              </a:spcBef>
              <a:buNone/>
            </a:pPr>
            <a:endParaRPr lang="en-US" sz="1400" dirty="0"/>
          </a:p>
          <a:p>
            <a:pPr marL="0" indent="0">
              <a:spcBef>
                <a:spcPts val="0"/>
              </a:spcBef>
              <a:buNone/>
            </a:pPr>
            <a:r>
              <a:rPr lang="en-US" dirty="0" err="1"/>
              <a:t>crestsetup.sh</a:t>
            </a:r>
            <a:r>
              <a:rPr lang="en-US" dirty="0">
                <a:solidFill>
                  <a:srgbClr val="BBBBBB"/>
                </a:solidFill>
                <a:effectLst/>
              </a:rPr>
              <a:t> </a:t>
            </a:r>
            <a:r>
              <a:rPr lang="en-US" dirty="0"/>
              <a:t>-</a:t>
            </a:r>
            <a:r>
              <a:rPr lang="en-US" dirty="0" err="1"/>
              <a:t>i</a:t>
            </a:r>
            <a:r>
              <a:rPr lang="en-US" dirty="0">
                <a:solidFill>
                  <a:srgbClr val="BBBBBB"/>
                </a:solidFill>
                <a:effectLst/>
              </a:rPr>
              <a:t> </a:t>
            </a:r>
            <a:r>
              <a:rPr lang="en-US" dirty="0" err="1"/>
              <a:t>xtbopt.xyz</a:t>
            </a:r>
            <a:r>
              <a:rPr lang="en-US" dirty="0">
                <a:solidFill>
                  <a:srgbClr val="BBBBBB"/>
                </a:solidFill>
                <a:effectLst/>
              </a:rPr>
              <a:t> </a:t>
            </a:r>
            <a:r>
              <a:rPr lang="en-US" dirty="0"/>
              <a:t>-c</a:t>
            </a:r>
            <a:r>
              <a:rPr lang="en-US" dirty="0">
                <a:solidFill>
                  <a:srgbClr val="BBBBBB"/>
                </a:solidFill>
                <a:effectLst/>
              </a:rPr>
              <a:t> </a:t>
            </a:r>
            <a:r>
              <a:rPr lang="en-US" dirty="0">
                <a:solidFill>
                  <a:srgbClr val="D19A66"/>
                </a:solidFill>
                <a:effectLst/>
              </a:rPr>
              <a:t>1</a:t>
            </a:r>
            <a:r>
              <a:rPr lang="en-US" dirty="0">
                <a:solidFill>
                  <a:srgbClr val="BBBBBB"/>
                </a:solidFill>
                <a:effectLst/>
              </a:rPr>
              <a:t> </a:t>
            </a:r>
            <a:r>
              <a:rPr lang="en-US" dirty="0"/>
              <a:t>-p</a:t>
            </a:r>
            <a:r>
              <a:rPr lang="en-US" dirty="0">
                <a:solidFill>
                  <a:srgbClr val="BBBBBB"/>
                </a:solidFill>
                <a:effectLst/>
              </a:rPr>
              <a:t> </a:t>
            </a:r>
            <a:r>
              <a:rPr lang="en-US" dirty="0">
                <a:solidFill>
                  <a:srgbClr val="D19A66"/>
                </a:solidFill>
                <a:effectLst/>
              </a:rPr>
              <a:t>8</a:t>
            </a:r>
            <a:r>
              <a:rPr lang="en-US" dirty="0">
                <a:solidFill>
                  <a:srgbClr val="BBBBBB"/>
                </a:solidFill>
                <a:effectLst/>
              </a:rPr>
              <a:t> </a:t>
            </a:r>
            <a:r>
              <a:rPr lang="en-US" dirty="0"/>
              <a:t>-</a:t>
            </a:r>
            <a:r>
              <a:rPr lang="en-US" dirty="0" err="1"/>
              <a:t>noreftopo</a:t>
            </a:r>
            <a:r>
              <a:rPr lang="en-US" dirty="0">
                <a:solidFill>
                  <a:srgbClr val="BBBBBB"/>
                </a:solidFill>
                <a:effectLst/>
              </a:rPr>
              <a:t> </a:t>
            </a:r>
          </a:p>
          <a:p>
            <a:pPr marL="0" indent="0">
              <a:spcBef>
                <a:spcPts val="0"/>
              </a:spcBef>
              <a:buNone/>
            </a:pPr>
            <a:r>
              <a:rPr lang="en-US" sz="1800" b="0" i="0" u="none" strike="noStrike" dirty="0">
                <a:solidFill>
                  <a:srgbClr val="404040"/>
                </a:solidFill>
                <a:effectLst/>
                <a:highlight>
                  <a:srgbClr val="FCFCFC"/>
                </a:highlight>
                <a:latin typeface="Lato" panose="020F0502020204030203" pitchFamily="34" charset="0"/>
              </a:rPr>
              <a:t>You will get a number of outputs from this job, but the one we will be using in this workflow is </a:t>
            </a:r>
            <a:r>
              <a:rPr lang="en-US" sz="1800" dirty="0" err="1">
                <a:effectLst/>
              </a:rPr>
              <a:t>crest_ensemble.xyz</a:t>
            </a:r>
            <a:r>
              <a:rPr lang="en-US" sz="1800" b="0" i="0" u="none" strike="noStrike" dirty="0">
                <a:solidFill>
                  <a:srgbClr val="404040"/>
                </a:solidFill>
                <a:effectLst/>
                <a:highlight>
                  <a:srgbClr val="FCFCFC"/>
                </a:highlight>
                <a:latin typeface="Lato" panose="020F0502020204030203" pitchFamily="34" charset="0"/>
              </a:rPr>
              <a:t> This file contains </a:t>
            </a:r>
            <a:r>
              <a:rPr lang="en-US" sz="1800" b="0" i="0" u="none" strike="noStrike" dirty="0" err="1">
                <a:solidFill>
                  <a:srgbClr val="404040"/>
                </a:solidFill>
                <a:effectLst/>
                <a:highlight>
                  <a:srgbClr val="FCFCFC"/>
                </a:highlight>
                <a:latin typeface="Lato" panose="020F0502020204030203" pitchFamily="34" charset="0"/>
              </a:rPr>
              <a:t>xyz</a:t>
            </a:r>
            <a:r>
              <a:rPr lang="en-US" sz="1800" b="0" i="0" u="none" strike="noStrike" dirty="0">
                <a:solidFill>
                  <a:srgbClr val="404040"/>
                </a:solidFill>
                <a:effectLst/>
                <a:highlight>
                  <a:srgbClr val="FCFCFC"/>
                </a:highlight>
                <a:latin typeface="Lato" panose="020F0502020204030203" pitchFamily="34" charset="0"/>
              </a:rPr>
              <a:t> coordinates for all of the different conformers found using this conformer search.</a:t>
            </a:r>
            <a:endParaRPr lang="en-US" dirty="0"/>
          </a:p>
        </p:txBody>
      </p:sp>
    </p:spTree>
    <p:extLst>
      <p:ext uri="{BB962C8B-B14F-4D97-AF65-F5344CB8AC3E}">
        <p14:creationId xmlns:p14="http://schemas.microsoft.com/office/powerpoint/2010/main" val="170114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ovie_c4" descr="movie_c4">
            <a:hlinkClick r:id="" action="ppaction://media"/>
            <a:extLst>
              <a:ext uri="{FF2B5EF4-FFF2-40B4-BE49-F238E27FC236}">
                <a16:creationId xmlns:a16="http://schemas.microsoft.com/office/drawing/2014/main" id="{C1A40D01-EE9D-FDFF-34FF-90552BFF98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731" t="16484" r="14426" b="20723"/>
          <a:stretch/>
        </p:blipFill>
        <p:spPr>
          <a:xfrm>
            <a:off x="3414046" y="1659702"/>
            <a:ext cx="5363142" cy="4683968"/>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23FF920E-043B-9EAD-328C-CE8A606336CB}"/>
              </a:ext>
            </a:extLst>
          </p:cNvPr>
          <p:cNvSpPr txBox="1"/>
          <p:nvPr/>
        </p:nvSpPr>
        <p:spPr>
          <a:xfrm>
            <a:off x="3326814" y="569416"/>
            <a:ext cx="5537606" cy="923330"/>
          </a:xfrm>
          <a:prstGeom prst="rect">
            <a:avLst/>
          </a:prstGeom>
          <a:noFill/>
        </p:spPr>
        <p:txBody>
          <a:bodyPr wrap="none" rtlCol="0">
            <a:spAutoFit/>
          </a:bodyPr>
          <a:lstStyle/>
          <a:p>
            <a:r>
              <a:rPr lang="en-US" b="1" dirty="0">
                <a:solidFill>
                  <a:schemeClr val="bg1"/>
                </a:solidFill>
              </a:rPr>
              <a:t>“Everything that living things do can be understood </a:t>
            </a:r>
          </a:p>
          <a:p>
            <a:pPr algn="ctr"/>
            <a:r>
              <a:rPr lang="en-US" b="1" dirty="0">
                <a:solidFill>
                  <a:schemeClr val="bg1"/>
                </a:solidFill>
              </a:rPr>
              <a:t>in terms of the jiggling and wiggling of atoms”</a:t>
            </a:r>
          </a:p>
          <a:p>
            <a:pPr algn="ctr"/>
            <a:r>
              <a:rPr lang="en-US" b="1" dirty="0">
                <a:solidFill>
                  <a:schemeClr val="bg1"/>
                </a:solidFill>
              </a:rPr>
              <a:t>- Richard Feynman</a:t>
            </a:r>
          </a:p>
        </p:txBody>
      </p:sp>
      <p:sp>
        <p:nvSpPr>
          <p:cNvPr id="5" name="TextBox 4">
            <a:extLst>
              <a:ext uri="{FF2B5EF4-FFF2-40B4-BE49-F238E27FC236}">
                <a16:creationId xmlns:a16="http://schemas.microsoft.com/office/drawing/2014/main" id="{B35B3FAD-ABE7-0723-DC81-3761BC3838F9}"/>
              </a:ext>
            </a:extLst>
          </p:cNvPr>
          <p:cNvSpPr txBox="1"/>
          <p:nvPr/>
        </p:nvSpPr>
        <p:spPr>
          <a:xfrm>
            <a:off x="3411734" y="5360511"/>
            <a:ext cx="2900794" cy="738664"/>
          </a:xfrm>
          <a:prstGeom prst="rect">
            <a:avLst/>
          </a:prstGeom>
          <a:noFill/>
        </p:spPr>
        <p:txBody>
          <a:bodyPr wrap="none" rtlCol="0">
            <a:spAutoFit/>
          </a:bodyPr>
          <a:lstStyle/>
          <a:p>
            <a:r>
              <a:rPr lang="en-US" sz="1400" dirty="0"/>
              <a:t>Snapshots from a 105 µs trajectory</a:t>
            </a:r>
          </a:p>
          <a:p>
            <a:r>
              <a:rPr lang="en-US" sz="1400" dirty="0"/>
              <a:t>Chicken </a:t>
            </a:r>
            <a:r>
              <a:rPr lang="en-US" sz="1400" dirty="0" err="1"/>
              <a:t>villin</a:t>
            </a:r>
            <a:r>
              <a:rPr lang="en-US" sz="1400" dirty="0"/>
              <a:t> heapiece-35 (HP35)</a:t>
            </a:r>
          </a:p>
          <a:p>
            <a:r>
              <a:rPr lang="en-US" sz="1400" dirty="0"/>
              <a:t>Simulation by </a:t>
            </a:r>
            <a:r>
              <a:rPr lang="en-US" sz="1400" dirty="0" err="1"/>
              <a:t>D.E.Shaw</a:t>
            </a:r>
            <a:r>
              <a:rPr lang="en-US" sz="1400" dirty="0"/>
              <a:t> Research   </a:t>
            </a:r>
          </a:p>
        </p:txBody>
      </p:sp>
    </p:spTree>
    <p:extLst>
      <p:ext uri="{BB962C8B-B14F-4D97-AF65-F5344CB8AC3E}">
        <p14:creationId xmlns:p14="http://schemas.microsoft.com/office/powerpoint/2010/main" val="296897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1DFB-D680-3698-4494-EB94BDA1924E}"/>
              </a:ext>
            </a:extLst>
          </p:cNvPr>
          <p:cNvSpPr>
            <a:spLocks noGrp="1"/>
          </p:cNvSpPr>
          <p:nvPr>
            <p:ph type="title"/>
          </p:nvPr>
        </p:nvSpPr>
        <p:spPr/>
        <p:txBody>
          <a:bodyPr/>
          <a:lstStyle/>
          <a:p>
            <a:r>
              <a:rPr lang="en-US" dirty="0"/>
              <a:t>Looking at ensemble results</a:t>
            </a:r>
          </a:p>
        </p:txBody>
      </p:sp>
      <p:sp>
        <p:nvSpPr>
          <p:cNvPr id="3" name="Content Placeholder 2">
            <a:extLst>
              <a:ext uri="{FF2B5EF4-FFF2-40B4-BE49-F238E27FC236}">
                <a16:creationId xmlns:a16="http://schemas.microsoft.com/office/drawing/2014/main" id="{DC85CBB9-6E16-E0D3-CCFF-EFC2D664F96D}"/>
              </a:ext>
            </a:extLst>
          </p:cNvPr>
          <p:cNvSpPr>
            <a:spLocks noGrp="1"/>
          </p:cNvSpPr>
          <p:nvPr>
            <p:ph idx="1"/>
          </p:nvPr>
        </p:nvSpPr>
        <p:spPr/>
        <p:txBody>
          <a:bodyPr/>
          <a:lstStyle/>
          <a:p>
            <a:pPr marL="0" indent="0">
              <a:buNone/>
            </a:pPr>
            <a:r>
              <a:rPr lang="en-US" b="0" i="0" u="none" strike="noStrike" dirty="0">
                <a:solidFill>
                  <a:srgbClr val="404040"/>
                </a:solidFill>
                <a:effectLst/>
                <a:highlight>
                  <a:srgbClr val="FCFCFC"/>
                </a:highlight>
                <a:latin typeface="Lato" panose="020F0502020204030203" pitchFamily="34" charset="0"/>
              </a:rPr>
              <a:t>In the case of our structure, we have X conformers, too many to realistically perform high-level DFT calculations on, so we have to narrow it down. So we turn to CENSO</a:t>
            </a:r>
          </a:p>
          <a:p>
            <a:pPr marL="0" indent="0">
              <a:buNone/>
            </a:pPr>
            <a:endParaRPr lang="en-US" dirty="0">
              <a:solidFill>
                <a:srgbClr val="404040"/>
              </a:solidFill>
              <a:highlight>
                <a:srgbClr val="FCFCFC"/>
              </a:highlight>
              <a:latin typeface="Lato" panose="020F0502020204030203" pitchFamily="34" charset="0"/>
            </a:endParaRPr>
          </a:p>
          <a:p>
            <a:pPr marL="0" indent="0">
              <a:buNone/>
            </a:pPr>
            <a:endParaRPr lang="en-US" dirty="0"/>
          </a:p>
        </p:txBody>
      </p:sp>
    </p:spTree>
    <p:extLst>
      <p:ext uri="{BB962C8B-B14F-4D97-AF65-F5344CB8AC3E}">
        <p14:creationId xmlns:p14="http://schemas.microsoft.com/office/powerpoint/2010/main" val="2569852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DBAD-BDB4-6D15-E372-DB082CA004BD}"/>
              </a:ext>
            </a:extLst>
          </p:cNvPr>
          <p:cNvSpPr>
            <a:spLocks noGrp="1"/>
          </p:cNvSpPr>
          <p:nvPr>
            <p:ph type="title"/>
          </p:nvPr>
        </p:nvSpPr>
        <p:spPr/>
        <p:txBody>
          <a:bodyPr/>
          <a:lstStyle/>
          <a:p>
            <a:r>
              <a:rPr lang="en-US" b="1" i="0" u="none" strike="noStrike" dirty="0">
                <a:solidFill>
                  <a:srgbClr val="404040"/>
                </a:solidFill>
                <a:effectLst/>
                <a:latin typeface="Roboto Slab" panose="020F0502020204030204" pitchFamily="34" charset="0"/>
                <a:hlinkClick r:id="rId2"/>
              </a:rPr>
              <a:t>Initial Sorting with CREGEN</a:t>
            </a:r>
            <a:endParaRPr lang="en-US" dirty="0"/>
          </a:p>
        </p:txBody>
      </p:sp>
      <p:sp>
        <p:nvSpPr>
          <p:cNvPr id="3" name="Content Placeholder 2">
            <a:extLst>
              <a:ext uri="{FF2B5EF4-FFF2-40B4-BE49-F238E27FC236}">
                <a16:creationId xmlns:a16="http://schemas.microsoft.com/office/drawing/2014/main" id="{DAC52087-86CC-7DE3-0A82-D952BCF7AF3D}"/>
              </a:ext>
            </a:extLst>
          </p:cNvPr>
          <p:cNvSpPr>
            <a:spLocks noGrp="1"/>
          </p:cNvSpPr>
          <p:nvPr>
            <p:ph idx="1"/>
          </p:nvPr>
        </p:nvSpPr>
        <p:spPr/>
        <p:txBody>
          <a:bodyPr>
            <a:normAutofit/>
          </a:bodyPr>
          <a:lstStyle/>
          <a:p>
            <a:pPr algn="l"/>
            <a:r>
              <a:rPr lang="en-US" sz="1800" b="0" i="0" u="none" strike="noStrike" dirty="0">
                <a:solidFill>
                  <a:srgbClr val="404040"/>
                </a:solidFill>
                <a:effectLst/>
                <a:latin typeface="Lato" panose="020F0502020204030203" pitchFamily="34" charset="0"/>
              </a:rPr>
              <a:t>Overall, we want to use CENSO to reduce the number of conformers that will go on to DFT calculations. However, there are computationally cheaper methods that can remove duplicate structures from the ensembles before we move on to the more advanced calculations. An easy way to remove duplicate structures is using CREGEN, part of CREST's package.</a:t>
            </a:r>
          </a:p>
          <a:p>
            <a:pPr algn="l"/>
            <a:r>
              <a:rPr lang="en-US" sz="1800" b="0" i="0" u="none" strike="noStrike" dirty="0">
                <a:solidFill>
                  <a:srgbClr val="404040"/>
                </a:solidFill>
                <a:effectLst/>
                <a:latin typeface="Lato" panose="020F0502020204030203" pitchFamily="34" charset="0"/>
              </a:rPr>
              <a:t>CREGEN does quick calculations to remove duplicate structures. There are a number of keywords that you can use to reduce the number of conformers that you get out at the end. This can include making an energy threshold cut-off, where any structures within a certain number of kcal in energy are considered the same structure. Additional information about the CREGEN keywords can be found in the </a:t>
            </a:r>
            <a:r>
              <a:rPr lang="en-US" sz="1800" b="0" i="0" u="none" strike="noStrike" dirty="0">
                <a:solidFill>
                  <a:srgbClr val="9B59B6"/>
                </a:solidFill>
                <a:effectLst/>
                <a:latin typeface="Lato" panose="020F0502020204030203" pitchFamily="34" charset="0"/>
                <a:hlinkClick r:id="rId3"/>
              </a:rPr>
              <a:t>CREST documentation</a:t>
            </a:r>
            <a:r>
              <a:rPr lang="en-US" sz="1800" b="0" i="0" u="none" strike="noStrike" dirty="0">
                <a:solidFill>
                  <a:srgbClr val="404040"/>
                </a:solidFill>
                <a:effectLst/>
                <a:latin typeface="Lato" panose="020F0502020204030203" pitchFamily="34" charset="0"/>
              </a:rPr>
              <a:t>.</a:t>
            </a:r>
          </a:p>
        </p:txBody>
      </p:sp>
    </p:spTree>
    <p:extLst>
      <p:ext uri="{BB962C8B-B14F-4D97-AF65-F5344CB8AC3E}">
        <p14:creationId xmlns:p14="http://schemas.microsoft.com/office/powerpoint/2010/main" val="2818638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666D-8EAF-21CA-C982-5253D60D3220}"/>
              </a:ext>
            </a:extLst>
          </p:cNvPr>
          <p:cNvSpPr>
            <a:spLocks noGrp="1"/>
          </p:cNvSpPr>
          <p:nvPr>
            <p:ph type="title"/>
          </p:nvPr>
        </p:nvSpPr>
        <p:spPr/>
        <p:txBody>
          <a:bodyPr/>
          <a:lstStyle/>
          <a:p>
            <a:r>
              <a:rPr lang="en-US" dirty="0"/>
              <a:t>CREGEN</a:t>
            </a:r>
          </a:p>
        </p:txBody>
      </p:sp>
      <p:sp>
        <p:nvSpPr>
          <p:cNvPr id="3" name="Content Placeholder 2">
            <a:extLst>
              <a:ext uri="{FF2B5EF4-FFF2-40B4-BE49-F238E27FC236}">
                <a16:creationId xmlns:a16="http://schemas.microsoft.com/office/drawing/2014/main" id="{05B952B1-99D1-33CF-8444-3A29AA4EA31F}"/>
              </a:ext>
            </a:extLst>
          </p:cNvPr>
          <p:cNvSpPr>
            <a:spLocks noGrp="1"/>
          </p:cNvSpPr>
          <p:nvPr>
            <p:ph idx="1"/>
          </p:nvPr>
        </p:nvSpPr>
        <p:spPr/>
        <p:txBody>
          <a:bodyPr>
            <a:normAutofit/>
          </a:bodyPr>
          <a:lstStyle/>
          <a:p>
            <a:pPr marL="0" indent="0">
              <a:spcBef>
                <a:spcPts val="0"/>
              </a:spcBef>
              <a:buNone/>
            </a:pPr>
            <a:endParaRPr lang="en-US" sz="1600" dirty="0"/>
          </a:p>
          <a:p>
            <a:pPr marL="0" indent="0">
              <a:spcBef>
                <a:spcPts val="0"/>
              </a:spcBef>
              <a:buNone/>
            </a:pPr>
            <a:r>
              <a:rPr lang="en-US" sz="1600" dirty="0"/>
              <a:t>crest</a:t>
            </a:r>
            <a:r>
              <a:rPr lang="en-US" sz="1600" dirty="0">
                <a:solidFill>
                  <a:srgbClr val="BBBBBB"/>
                </a:solidFill>
                <a:effectLst/>
              </a:rPr>
              <a:t> </a:t>
            </a:r>
            <a:r>
              <a:rPr lang="en-US" sz="1600" dirty="0" err="1"/>
              <a:t>BuNA.xyz</a:t>
            </a:r>
            <a:r>
              <a:rPr lang="en-US" sz="1600" dirty="0">
                <a:solidFill>
                  <a:srgbClr val="BBBBBB"/>
                </a:solidFill>
                <a:effectLst/>
              </a:rPr>
              <a:t> </a:t>
            </a:r>
            <a:r>
              <a:rPr lang="en-US" sz="1600" dirty="0"/>
              <a:t>--</a:t>
            </a:r>
            <a:r>
              <a:rPr lang="en-US" sz="1600" dirty="0" err="1"/>
              <a:t>cregen</a:t>
            </a:r>
            <a:r>
              <a:rPr lang="en-US" sz="1600" dirty="0">
                <a:solidFill>
                  <a:srgbClr val="BBBBBB"/>
                </a:solidFill>
                <a:effectLst/>
              </a:rPr>
              <a:t> </a:t>
            </a:r>
            <a:r>
              <a:rPr lang="en-US" sz="1600" dirty="0" err="1"/>
              <a:t>crest_conformers.xyz</a:t>
            </a:r>
            <a:r>
              <a:rPr lang="en-US" sz="1600" dirty="0">
                <a:solidFill>
                  <a:srgbClr val="BBBBBB"/>
                </a:solidFill>
                <a:effectLst/>
              </a:rPr>
              <a:t> </a:t>
            </a:r>
            <a:r>
              <a:rPr lang="en-US" sz="1600" dirty="0"/>
              <a:t>--</a:t>
            </a:r>
            <a:r>
              <a:rPr lang="en-US" sz="1600" dirty="0" err="1"/>
              <a:t>ewin</a:t>
            </a:r>
            <a:r>
              <a:rPr lang="en-US" sz="1600" dirty="0">
                <a:solidFill>
                  <a:srgbClr val="BBBBBB"/>
                </a:solidFill>
                <a:effectLst/>
              </a:rPr>
              <a:t> </a:t>
            </a:r>
            <a:r>
              <a:rPr lang="en-US" sz="1600" dirty="0">
                <a:solidFill>
                  <a:srgbClr val="D19A66"/>
                </a:solidFill>
                <a:effectLst/>
              </a:rPr>
              <a:t>6</a:t>
            </a:r>
            <a:r>
              <a:rPr lang="en-US" sz="1600" dirty="0">
                <a:solidFill>
                  <a:srgbClr val="BBBBBB"/>
                </a:solidFill>
                <a:effectLst/>
              </a:rPr>
              <a:t> </a:t>
            </a:r>
            <a:r>
              <a:rPr lang="en-US" sz="1600" dirty="0"/>
              <a:t>--</a:t>
            </a:r>
            <a:r>
              <a:rPr lang="en-US" sz="1600" dirty="0" err="1"/>
              <a:t>ethr</a:t>
            </a:r>
            <a:r>
              <a:rPr lang="en-US" sz="1600" dirty="0">
                <a:solidFill>
                  <a:srgbClr val="BBBBBB"/>
                </a:solidFill>
                <a:effectLst/>
              </a:rPr>
              <a:t> </a:t>
            </a:r>
            <a:r>
              <a:rPr lang="en-US" sz="1600" dirty="0">
                <a:solidFill>
                  <a:srgbClr val="D19A66"/>
                </a:solidFill>
                <a:effectLst/>
              </a:rPr>
              <a:t>0</a:t>
            </a:r>
            <a:r>
              <a:rPr lang="en-US" sz="1600" dirty="0"/>
              <a:t>.1</a:t>
            </a:r>
            <a:r>
              <a:rPr lang="en-US" sz="1600" dirty="0">
                <a:solidFill>
                  <a:srgbClr val="BBBBBB"/>
                </a:solidFill>
                <a:effectLst/>
              </a:rPr>
              <a:t> </a:t>
            </a:r>
            <a:r>
              <a:rPr lang="en-US" sz="1600" dirty="0"/>
              <a:t>--</a:t>
            </a:r>
            <a:r>
              <a:rPr lang="en-US" sz="1600" dirty="0" err="1"/>
              <a:t>bthr</a:t>
            </a:r>
            <a:r>
              <a:rPr lang="en-US" sz="1600" dirty="0">
                <a:solidFill>
                  <a:srgbClr val="BBBBBB"/>
                </a:solidFill>
                <a:effectLst/>
              </a:rPr>
              <a:t> </a:t>
            </a:r>
            <a:r>
              <a:rPr lang="en-US" sz="1600" dirty="0">
                <a:solidFill>
                  <a:srgbClr val="D19A66"/>
                </a:solidFill>
                <a:effectLst/>
              </a:rPr>
              <a:t>0</a:t>
            </a:r>
            <a:r>
              <a:rPr lang="en-US" sz="1600" dirty="0"/>
              <a:t>.1</a:t>
            </a:r>
            <a:r>
              <a:rPr lang="en-US" sz="1600" dirty="0">
                <a:solidFill>
                  <a:srgbClr val="BBBBBB"/>
                </a:solidFill>
                <a:effectLst/>
              </a:rPr>
              <a:t> </a:t>
            </a:r>
            <a:r>
              <a:rPr lang="en-US" sz="1600" dirty="0"/>
              <a:t>--</a:t>
            </a:r>
            <a:r>
              <a:rPr lang="en-US" sz="1600" dirty="0" err="1"/>
              <a:t>rthr</a:t>
            </a:r>
            <a:r>
              <a:rPr lang="en-US" sz="1600" dirty="0">
                <a:solidFill>
                  <a:srgbClr val="BBBBBB"/>
                </a:solidFill>
                <a:effectLst/>
              </a:rPr>
              <a:t> </a:t>
            </a:r>
            <a:r>
              <a:rPr lang="en-US" sz="1600" dirty="0">
                <a:solidFill>
                  <a:srgbClr val="D19A66"/>
                </a:solidFill>
                <a:effectLst/>
              </a:rPr>
              <a:t>0</a:t>
            </a:r>
            <a:r>
              <a:rPr lang="en-US" sz="1600" dirty="0"/>
              <a:t>.125</a:t>
            </a:r>
            <a:r>
              <a:rPr lang="en-US" sz="1600" dirty="0">
                <a:solidFill>
                  <a:srgbClr val="BBBBBB"/>
                </a:solidFill>
                <a:effectLst/>
              </a:rPr>
              <a:t> </a:t>
            </a:r>
            <a:r>
              <a:rPr lang="en-US" sz="1600" dirty="0"/>
              <a:t>&gt;</a:t>
            </a:r>
            <a:r>
              <a:rPr lang="en-US" sz="1600" dirty="0">
                <a:solidFill>
                  <a:srgbClr val="BBBBBB"/>
                </a:solidFill>
                <a:effectLst/>
              </a:rPr>
              <a:t> </a:t>
            </a:r>
            <a:r>
              <a:rPr lang="en-US" sz="1600" dirty="0" err="1"/>
              <a:t>cregen_output.txt</a:t>
            </a:r>
            <a:endParaRPr lang="en-US" sz="1600" dirty="0"/>
          </a:p>
          <a:p>
            <a:pPr marL="0" indent="0">
              <a:spcBef>
                <a:spcPts val="0"/>
              </a:spcBef>
              <a:buNone/>
            </a:pPr>
            <a:endParaRPr lang="en-US" sz="2000" dirty="0"/>
          </a:p>
          <a:p>
            <a:pPr marL="0" indent="0">
              <a:spcBef>
                <a:spcPts val="0"/>
              </a:spcBef>
              <a:buNone/>
            </a:pPr>
            <a:r>
              <a:rPr lang="en-US" sz="1400" b="0" i="0" u="none" strike="noStrike" dirty="0">
                <a:solidFill>
                  <a:srgbClr val="404040"/>
                </a:solidFill>
                <a:effectLst/>
                <a:highlight>
                  <a:srgbClr val="FCFCFC"/>
                </a:highlight>
                <a:latin typeface="Lato" panose="020F0502020204030203" pitchFamily="34" charset="0"/>
              </a:rPr>
              <a:t>This uses </a:t>
            </a:r>
            <a:r>
              <a:rPr lang="en-US" sz="1400" dirty="0" err="1">
                <a:effectLst/>
              </a:rPr>
              <a:t>BuNA.xyz</a:t>
            </a:r>
            <a:r>
              <a:rPr lang="en-US" sz="1400" b="0" i="0" u="none" strike="noStrike" dirty="0">
                <a:solidFill>
                  <a:srgbClr val="404040"/>
                </a:solidFill>
                <a:effectLst/>
                <a:highlight>
                  <a:srgbClr val="FCFCFC"/>
                </a:highlight>
                <a:latin typeface="Lato" panose="020F0502020204030203" pitchFamily="34" charset="0"/>
              </a:rPr>
              <a:t> as a reference structure, then sorts </a:t>
            </a:r>
            <a:r>
              <a:rPr lang="en-US" sz="1400" dirty="0" err="1">
                <a:effectLst/>
              </a:rPr>
              <a:t>crest_conformers.xyz</a:t>
            </a:r>
            <a:r>
              <a:rPr lang="en-US" sz="1400" b="0" i="0" u="none" strike="noStrike" dirty="0">
                <a:solidFill>
                  <a:srgbClr val="404040"/>
                </a:solidFill>
                <a:effectLst/>
                <a:highlight>
                  <a:srgbClr val="FCFCFC"/>
                </a:highlight>
                <a:latin typeface="Lato" panose="020F0502020204030203" pitchFamily="34" charset="0"/>
              </a:rPr>
              <a:t> using keywords </a:t>
            </a:r>
            <a:r>
              <a:rPr lang="en-US" sz="1400" dirty="0">
                <a:effectLst/>
              </a:rPr>
              <a:t>--</a:t>
            </a:r>
            <a:r>
              <a:rPr lang="en-US" sz="1400" dirty="0" err="1">
                <a:effectLst/>
              </a:rPr>
              <a:t>ewin</a:t>
            </a:r>
            <a:r>
              <a:rPr lang="en-US" sz="1400" b="0" i="0" u="none" strike="noStrike" dirty="0">
                <a:solidFill>
                  <a:srgbClr val="404040"/>
                </a:solidFill>
                <a:effectLst/>
                <a:highlight>
                  <a:srgbClr val="FCFCFC"/>
                </a:highlight>
                <a:latin typeface="Lato" panose="020F0502020204030203" pitchFamily="34" charset="0"/>
              </a:rPr>
              <a:t>, </a:t>
            </a:r>
            <a:r>
              <a:rPr lang="en-US" sz="1400" dirty="0">
                <a:effectLst/>
              </a:rPr>
              <a:t>--</a:t>
            </a:r>
            <a:r>
              <a:rPr lang="en-US" sz="1400" dirty="0" err="1">
                <a:effectLst/>
              </a:rPr>
              <a:t>ethr</a:t>
            </a:r>
            <a:r>
              <a:rPr lang="en-US" sz="1400" b="0" i="0" u="none" strike="noStrike" dirty="0">
                <a:solidFill>
                  <a:srgbClr val="404040"/>
                </a:solidFill>
                <a:effectLst/>
                <a:highlight>
                  <a:srgbClr val="FCFCFC"/>
                </a:highlight>
                <a:latin typeface="Lato" panose="020F0502020204030203" pitchFamily="34" charset="0"/>
              </a:rPr>
              <a:t>, </a:t>
            </a:r>
            <a:r>
              <a:rPr lang="en-US" sz="1400" dirty="0">
                <a:effectLst/>
              </a:rPr>
              <a:t>--</a:t>
            </a:r>
            <a:r>
              <a:rPr lang="en-US" sz="1400" dirty="0" err="1">
                <a:effectLst/>
              </a:rPr>
              <a:t>bthr</a:t>
            </a:r>
            <a:r>
              <a:rPr lang="en-US" sz="1400" b="0" i="0" u="none" strike="noStrike" dirty="0">
                <a:solidFill>
                  <a:srgbClr val="404040"/>
                </a:solidFill>
                <a:effectLst/>
                <a:highlight>
                  <a:srgbClr val="FCFCFC"/>
                </a:highlight>
                <a:latin typeface="Lato" panose="020F0502020204030203" pitchFamily="34" charset="0"/>
              </a:rPr>
              <a:t>, and </a:t>
            </a:r>
            <a:r>
              <a:rPr lang="en-US" sz="1400" dirty="0">
                <a:effectLst/>
              </a:rPr>
              <a:t>--</a:t>
            </a:r>
            <a:r>
              <a:rPr lang="en-US" sz="1400" dirty="0" err="1">
                <a:effectLst/>
              </a:rPr>
              <a:t>rthr</a:t>
            </a:r>
            <a:r>
              <a:rPr lang="en-US" sz="1400" b="0" i="0" u="none" strike="noStrike" dirty="0">
                <a:solidFill>
                  <a:srgbClr val="404040"/>
                </a:solidFill>
                <a:effectLst/>
                <a:highlight>
                  <a:srgbClr val="FCFCFC"/>
                </a:highlight>
                <a:latin typeface="Lato" panose="020F0502020204030203" pitchFamily="34" charset="0"/>
              </a:rPr>
              <a:t>, then writing the output to a file called </a:t>
            </a:r>
            <a:r>
              <a:rPr lang="en-US" sz="1400" dirty="0" err="1">
                <a:effectLst/>
              </a:rPr>
              <a:t>cregen_output.txt</a:t>
            </a:r>
            <a:r>
              <a:rPr lang="en-US" sz="1400" b="0" i="0" u="none" strike="noStrike" dirty="0">
                <a:solidFill>
                  <a:srgbClr val="404040"/>
                </a:solidFill>
                <a:effectLst/>
                <a:highlight>
                  <a:srgbClr val="FCFCFC"/>
                </a:highlight>
                <a:latin typeface="Lato" panose="020F0502020204030203" pitchFamily="34" charset="0"/>
              </a:rPr>
              <a:t>. The output file that we will use moving forward is </a:t>
            </a:r>
            <a:r>
              <a:rPr lang="en-US" sz="1400" dirty="0" err="1">
                <a:effectLst/>
              </a:rPr>
              <a:t>crest_conformers.xyz.sorted</a:t>
            </a:r>
            <a:r>
              <a:rPr lang="en-US" sz="1400" b="0" i="0" u="none" strike="noStrike" dirty="0">
                <a:solidFill>
                  <a:srgbClr val="404040"/>
                </a:solidFill>
                <a:effectLst/>
                <a:highlight>
                  <a:srgbClr val="FCFCFC"/>
                </a:highlight>
                <a:latin typeface="Lato" panose="020F0502020204030203" pitchFamily="34" charset="0"/>
              </a:rPr>
              <a:t>, which has removed all duplicates based on the keywords that we entered and sorted the conformers by energy.</a:t>
            </a:r>
          </a:p>
          <a:p>
            <a:pPr marL="0" indent="0">
              <a:spcBef>
                <a:spcPts val="0"/>
              </a:spcBef>
              <a:buNone/>
            </a:pPr>
            <a:endParaRPr lang="en-US" sz="2000" b="0" i="0" u="none" strike="noStrike" dirty="0">
              <a:solidFill>
                <a:srgbClr val="404040"/>
              </a:solidFill>
              <a:effectLst/>
              <a:highlight>
                <a:srgbClr val="FCFCFC"/>
              </a:highlight>
              <a:latin typeface="Lato" panose="020F0502020204030203" pitchFamily="34" charset="0"/>
            </a:endParaRPr>
          </a:p>
          <a:p>
            <a:pPr marL="0" indent="0">
              <a:spcBef>
                <a:spcPts val="0"/>
              </a:spcBef>
              <a:buNone/>
            </a:pPr>
            <a:r>
              <a:rPr lang="en-US" sz="1400" b="0" i="0" u="none" strike="noStrike" dirty="0">
                <a:solidFill>
                  <a:srgbClr val="404040"/>
                </a:solidFill>
                <a:effectLst/>
                <a:highlight>
                  <a:srgbClr val="FCFCFC"/>
                </a:highlight>
                <a:latin typeface="Lato" panose="020F0502020204030203" pitchFamily="34" charset="0"/>
              </a:rPr>
              <a:t>Now that we have performed a conformer search and done a quick reduction of the number of conformers, we are ready for CENSO.</a:t>
            </a:r>
            <a:endParaRPr lang="en-US" sz="2000" dirty="0"/>
          </a:p>
        </p:txBody>
      </p:sp>
    </p:spTree>
    <p:extLst>
      <p:ext uri="{BB962C8B-B14F-4D97-AF65-F5344CB8AC3E}">
        <p14:creationId xmlns:p14="http://schemas.microsoft.com/office/powerpoint/2010/main" val="3581594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1C89-012D-58EF-E841-6240B4E4DF6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2BF832B-E110-F0E9-90DF-A4B30E091727}"/>
              </a:ext>
            </a:extLst>
          </p:cNvPr>
          <p:cNvSpPr>
            <a:spLocks noGrp="1"/>
          </p:cNvSpPr>
          <p:nvPr>
            <p:ph idx="1"/>
          </p:nvPr>
        </p:nvSpPr>
        <p:spPr/>
        <p:txBody>
          <a:bodyPr/>
          <a:lstStyle/>
          <a:p>
            <a:r>
              <a:rPr lang="en-US" dirty="0"/>
              <a:t>Fast semi-empirical optimizations to get more accurate energies, then resorting with CREGEN</a:t>
            </a:r>
          </a:p>
        </p:txBody>
      </p:sp>
    </p:spTree>
    <p:extLst>
      <p:ext uri="{BB962C8B-B14F-4D97-AF65-F5344CB8AC3E}">
        <p14:creationId xmlns:p14="http://schemas.microsoft.com/office/powerpoint/2010/main" val="49812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6B21A-84DF-BD27-5EE6-FA60D83B09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Molecular motions</a:t>
            </a:r>
          </a:p>
        </p:txBody>
      </p:sp>
      <p:pic>
        <p:nvPicPr>
          <p:cNvPr id="5" name="Content Placeholder 4">
            <a:extLst>
              <a:ext uri="{FF2B5EF4-FFF2-40B4-BE49-F238E27FC236}">
                <a16:creationId xmlns:a16="http://schemas.microsoft.com/office/drawing/2014/main" id="{FDD597EB-F570-4018-ABBD-5B96139F0ADB}"/>
              </a:ext>
            </a:extLst>
          </p:cNvPr>
          <p:cNvPicPr>
            <a:picLocks noGrp="1" noChangeAspect="1"/>
          </p:cNvPicPr>
          <p:nvPr>
            <p:ph idx="1"/>
          </p:nvPr>
        </p:nvPicPr>
        <p:blipFill>
          <a:blip r:embed="rId3"/>
          <a:stretch>
            <a:fillRect/>
          </a:stretch>
        </p:blipFill>
        <p:spPr>
          <a:xfrm>
            <a:off x="5146763" y="1755214"/>
            <a:ext cx="6806222" cy="3794469"/>
          </a:xfrm>
          <a:prstGeom prst="rect">
            <a:avLst/>
          </a:prstGeom>
        </p:spPr>
      </p:pic>
      <p:pic>
        <p:nvPicPr>
          <p:cNvPr id="6" name="Main graphic">
            <a:extLst>
              <a:ext uri="{FF2B5EF4-FFF2-40B4-BE49-F238E27FC236}">
                <a16:creationId xmlns:a16="http://schemas.microsoft.com/office/drawing/2014/main" id="{B57E8181-D6EB-926A-E211-FA460B037ED2}"/>
              </a:ext>
            </a:extLst>
          </p:cNvPr>
          <p:cNvPicPr>
            <a:picLocks noChangeAspect="1"/>
          </p:cNvPicPr>
          <p:nvPr/>
        </p:nvPicPr>
        <p:blipFill>
          <a:blip r:embed="rId4"/>
          <a:stretch/>
        </p:blipFill>
        <p:spPr>
          <a:xfrm>
            <a:off x="378324" y="2049535"/>
            <a:ext cx="4582911" cy="3205826"/>
          </a:xfrm>
          <a:prstGeom prst="rect">
            <a:avLst/>
          </a:prstGeom>
          <a:ln>
            <a:noFill/>
          </a:ln>
        </p:spPr>
      </p:pic>
      <p:sp>
        <p:nvSpPr>
          <p:cNvPr id="11" name="TextBox 10">
            <a:extLst>
              <a:ext uri="{FF2B5EF4-FFF2-40B4-BE49-F238E27FC236}">
                <a16:creationId xmlns:a16="http://schemas.microsoft.com/office/drawing/2014/main" id="{FAA65B6B-60FA-809A-9C9B-BECAEE7CEBD6}"/>
              </a:ext>
            </a:extLst>
          </p:cNvPr>
          <p:cNvSpPr txBox="1"/>
          <p:nvPr/>
        </p:nvSpPr>
        <p:spPr>
          <a:xfrm>
            <a:off x="378324" y="5778093"/>
            <a:ext cx="4816215" cy="646331"/>
          </a:xfrm>
          <a:prstGeom prst="rect">
            <a:avLst/>
          </a:prstGeom>
          <a:noFill/>
        </p:spPr>
        <p:txBody>
          <a:bodyPr wrap="square">
            <a:spAutoFit/>
          </a:bodyPr>
          <a:lstStyle/>
          <a:p>
            <a:r>
              <a:rPr lang="en-US" spc="-1" dirty="0">
                <a:solidFill>
                  <a:srgbClr val="000000"/>
                </a:solidFill>
                <a:latin typeface="Arial"/>
              </a:rPr>
              <a:t>M</a:t>
            </a:r>
            <a:r>
              <a:rPr lang="en-US" sz="1800" b="0" strike="noStrike" spc="-1" dirty="0">
                <a:solidFill>
                  <a:srgbClr val="000000"/>
                </a:solidFill>
                <a:latin typeface="Arial"/>
              </a:rPr>
              <a:t>ultiple populations of conformations, intermediates, and transition states can exist.</a:t>
            </a:r>
            <a:endParaRPr lang="en-US" dirty="0"/>
          </a:p>
        </p:txBody>
      </p:sp>
      <p:sp>
        <p:nvSpPr>
          <p:cNvPr id="12" name="TextBox 11">
            <a:extLst>
              <a:ext uri="{FF2B5EF4-FFF2-40B4-BE49-F238E27FC236}">
                <a16:creationId xmlns:a16="http://schemas.microsoft.com/office/drawing/2014/main" id="{6D7B1B10-347A-24FB-8660-B6CAE40377DB}"/>
              </a:ext>
            </a:extLst>
          </p:cNvPr>
          <p:cNvSpPr txBox="1"/>
          <p:nvPr/>
        </p:nvSpPr>
        <p:spPr>
          <a:xfrm>
            <a:off x="7136771" y="5916593"/>
            <a:ext cx="3926258" cy="369332"/>
          </a:xfrm>
          <a:prstGeom prst="rect">
            <a:avLst/>
          </a:prstGeom>
          <a:noFill/>
        </p:spPr>
        <p:txBody>
          <a:bodyPr wrap="square">
            <a:spAutoFit/>
          </a:bodyPr>
          <a:lstStyle/>
          <a:p>
            <a:r>
              <a:rPr lang="en-US" spc="-1" dirty="0">
                <a:solidFill>
                  <a:srgbClr val="000000"/>
                </a:solidFill>
                <a:latin typeface="Arial"/>
              </a:rPr>
              <a:t>Macroscopic/bulk vs. microscopic</a:t>
            </a:r>
            <a:endParaRPr lang="en-US" dirty="0"/>
          </a:p>
        </p:txBody>
      </p:sp>
    </p:spTree>
    <p:extLst>
      <p:ext uri="{BB962C8B-B14F-4D97-AF65-F5344CB8AC3E}">
        <p14:creationId xmlns:p14="http://schemas.microsoft.com/office/powerpoint/2010/main" val="3148989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3E42-3F4A-AA05-5210-64C42CA6546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0CA3DA-F1AF-7858-DF2E-3E9A69A2B0E5}"/>
              </a:ext>
            </a:extLst>
          </p:cNvPr>
          <p:cNvPicPr>
            <a:picLocks noGrp="1" noChangeAspect="1"/>
          </p:cNvPicPr>
          <p:nvPr>
            <p:ph idx="1"/>
          </p:nvPr>
        </p:nvPicPr>
        <p:blipFill rotWithShape="1">
          <a:blip r:embed="rId2"/>
          <a:srcRect l="29869" r="27927" b="9145"/>
          <a:stretch/>
        </p:blipFill>
        <p:spPr>
          <a:xfrm>
            <a:off x="838200" y="1880489"/>
            <a:ext cx="3310128" cy="3953383"/>
          </a:xfrm>
        </p:spPr>
      </p:pic>
      <p:sp>
        <p:nvSpPr>
          <p:cNvPr id="6" name="TextBox 5">
            <a:extLst>
              <a:ext uri="{FF2B5EF4-FFF2-40B4-BE49-F238E27FC236}">
                <a16:creationId xmlns:a16="http://schemas.microsoft.com/office/drawing/2014/main" id="{227EE1E9-E17C-4EB5-6248-D9FCD9D2F63A}"/>
              </a:ext>
            </a:extLst>
          </p:cNvPr>
          <p:cNvSpPr txBox="1"/>
          <p:nvPr/>
        </p:nvSpPr>
        <p:spPr>
          <a:xfrm>
            <a:off x="566928" y="5700507"/>
            <a:ext cx="5084064" cy="646331"/>
          </a:xfrm>
          <a:prstGeom prst="rect">
            <a:avLst/>
          </a:prstGeom>
          <a:noFill/>
        </p:spPr>
        <p:txBody>
          <a:bodyPr wrap="square" rtlCol="0">
            <a:spAutoFit/>
          </a:bodyPr>
          <a:lstStyle/>
          <a:p>
            <a:r>
              <a:rPr lang="en-US" sz="1200" b="0" i="0" u="none" strike="noStrike" dirty="0">
                <a:solidFill>
                  <a:srgbClr val="000000"/>
                </a:solidFill>
                <a:effectLst/>
                <a:highlight>
                  <a:srgbClr val="FFFFFF"/>
                </a:highlight>
                <a:latin typeface="Roboto" panose="02000000000000000000" pitchFamily="2" charset="0"/>
              </a:rPr>
              <a:t>Conformational variability in the PBD ligand. (upper) Instances A and B from PDB structure </a:t>
            </a:r>
            <a:r>
              <a:rPr lang="en-US" sz="1200" b="0" i="0" u="none" strike="noStrike" dirty="0">
                <a:solidFill>
                  <a:srgbClr val="1A0DAB"/>
                </a:solidFill>
                <a:effectLst/>
                <a:latin typeface="Roboto" panose="02000000000000000000" pitchFamily="2" charset="0"/>
                <a:hlinkClick r:id="rId3"/>
              </a:rPr>
              <a:t>4f9v</a:t>
            </a:r>
            <a:r>
              <a:rPr lang="en-US" sz="1200" b="0" i="0" u="none" strike="noStrike" dirty="0">
                <a:solidFill>
                  <a:srgbClr val="000000"/>
                </a:solidFill>
                <a:effectLst/>
                <a:highlight>
                  <a:srgbClr val="FFFFFF"/>
                </a:highlight>
                <a:latin typeface="Roboto" panose="02000000000000000000" pitchFamily="2" charset="0"/>
              </a:rPr>
              <a:t>, RMSD = 0.22 </a:t>
            </a:r>
            <a:r>
              <a:rPr lang="en-US" sz="1200" b="0" i="0" u="none" strike="noStrike" dirty="0" err="1">
                <a:solidFill>
                  <a:srgbClr val="000000"/>
                </a:solidFill>
                <a:effectLst/>
                <a:highlight>
                  <a:srgbClr val="FFFFFF"/>
                </a:highlight>
                <a:latin typeface="Roboto" panose="02000000000000000000" pitchFamily="2" charset="0"/>
              </a:rPr>
              <a:t>Å</a:t>
            </a:r>
            <a:r>
              <a:rPr lang="en-US" sz="1200" b="0" i="0" u="none" strike="noStrike" dirty="0">
                <a:solidFill>
                  <a:srgbClr val="000000"/>
                </a:solidFill>
                <a:effectLst/>
                <a:highlight>
                  <a:srgbClr val="FFFFFF"/>
                </a:highlight>
                <a:latin typeface="Roboto" panose="02000000000000000000" pitchFamily="2" charset="0"/>
              </a:rPr>
              <a:t>. (lower) Instance A from </a:t>
            </a:r>
            <a:r>
              <a:rPr lang="en-US" sz="1200" b="0" i="0" u="none" strike="noStrike" dirty="0">
                <a:solidFill>
                  <a:srgbClr val="1A0DAB"/>
                </a:solidFill>
                <a:effectLst/>
                <a:latin typeface="Roboto" panose="02000000000000000000" pitchFamily="2" charset="0"/>
                <a:hlinkClick r:id="rId3"/>
              </a:rPr>
              <a:t>4f9v</a:t>
            </a:r>
            <a:r>
              <a:rPr lang="en-US" sz="1200" b="0" i="0" u="none" strike="noStrike" dirty="0">
                <a:solidFill>
                  <a:srgbClr val="000000"/>
                </a:solidFill>
                <a:effectLst/>
                <a:highlight>
                  <a:srgbClr val="FFFFFF"/>
                </a:highlight>
                <a:latin typeface="Roboto" panose="02000000000000000000" pitchFamily="2" charset="0"/>
              </a:rPr>
              <a:t> and instance A from </a:t>
            </a:r>
            <a:r>
              <a:rPr lang="en-US" sz="1200" b="0" i="0" u="none" strike="noStrike" dirty="0">
                <a:solidFill>
                  <a:srgbClr val="1A0DAB"/>
                </a:solidFill>
                <a:effectLst/>
                <a:latin typeface="Roboto" panose="02000000000000000000" pitchFamily="2" charset="0"/>
                <a:hlinkClick r:id="rId4"/>
              </a:rPr>
              <a:t>3iqe</a:t>
            </a:r>
            <a:r>
              <a:rPr lang="en-US" sz="1200" b="0" i="0" u="none" strike="noStrike" dirty="0">
                <a:solidFill>
                  <a:srgbClr val="000000"/>
                </a:solidFill>
                <a:effectLst/>
                <a:highlight>
                  <a:srgbClr val="FFFFFF"/>
                </a:highlight>
                <a:latin typeface="Roboto" panose="02000000000000000000" pitchFamily="2" charset="0"/>
              </a:rPr>
              <a:t>, RMSD = 2.24 </a:t>
            </a:r>
            <a:r>
              <a:rPr lang="en-US" sz="1200" b="0" i="0" u="none" strike="noStrike" dirty="0" err="1">
                <a:solidFill>
                  <a:srgbClr val="000000"/>
                </a:solidFill>
                <a:effectLst/>
                <a:highlight>
                  <a:srgbClr val="FFFFFF"/>
                </a:highlight>
                <a:latin typeface="Roboto" panose="02000000000000000000" pitchFamily="2" charset="0"/>
              </a:rPr>
              <a:t>Å</a:t>
            </a:r>
            <a:r>
              <a:rPr lang="en-US" sz="1200" b="0" i="0" u="none" strike="noStrike" dirty="0">
                <a:solidFill>
                  <a:srgbClr val="000000"/>
                </a:solidFill>
                <a:effectLst/>
                <a:highlight>
                  <a:srgbClr val="FFFFFF"/>
                </a:highlight>
                <a:latin typeface="Roboto" panose="02000000000000000000" pitchFamily="2" charset="0"/>
              </a:rPr>
              <a:t>.</a:t>
            </a:r>
            <a:endParaRPr lang="en-US" sz="1200" dirty="0"/>
          </a:p>
        </p:txBody>
      </p:sp>
      <p:sp>
        <p:nvSpPr>
          <p:cNvPr id="8" name="TextBox 7">
            <a:extLst>
              <a:ext uri="{FF2B5EF4-FFF2-40B4-BE49-F238E27FC236}">
                <a16:creationId xmlns:a16="http://schemas.microsoft.com/office/drawing/2014/main" id="{142BAF7D-7026-EFC7-4F09-210FCBE898CA}"/>
              </a:ext>
            </a:extLst>
          </p:cNvPr>
          <p:cNvSpPr txBox="1"/>
          <p:nvPr/>
        </p:nvSpPr>
        <p:spPr>
          <a:xfrm>
            <a:off x="59436" y="6346838"/>
            <a:ext cx="6099048" cy="369332"/>
          </a:xfrm>
          <a:prstGeom prst="rect">
            <a:avLst/>
          </a:prstGeom>
          <a:noFill/>
        </p:spPr>
        <p:txBody>
          <a:bodyPr wrap="square">
            <a:spAutoFit/>
          </a:bodyPr>
          <a:lstStyle/>
          <a:p>
            <a:r>
              <a:rPr lang="en-US" dirty="0"/>
              <a:t>https://</a:t>
            </a:r>
            <a:r>
              <a:rPr lang="en-US" dirty="0" err="1"/>
              <a:t>pubs.acs.org</a:t>
            </a:r>
            <a:r>
              <a:rPr lang="en-US" dirty="0"/>
              <a:t>/</a:t>
            </a:r>
            <a:r>
              <a:rPr lang="en-US" dirty="0" err="1"/>
              <a:t>doi</a:t>
            </a:r>
            <a:r>
              <a:rPr lang="en-US" dirty="0"/>
              <a:t>/10.1021/acs.jcim.7b00221</a:t>
            </a:r>
          </a:p>
        </p:txBody>
      </p:sp>
    </p:spTree>
    <p:extLst>
      <p:ext uri="{BB962C8B-B14F-4D97-AF65-F5344CB8AC3E}">
        <p14:creationId xmlns:p14="http://schemas.microsoft.com/office/powerpoint/2010/main" val="4007799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C0FA-1455-F35E-234A-571DA4510C52}"/>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875A205E-D2B2-35BE-621E-A997C5DFF5DA}"/>
              </a:ext>
            </a:extLst>
          </p:cNvPr>
          <p:cNvSpPr>
            <a:spLocks noGrp="1"/>
          </p:cNvSpPr>
          <p:nvPr>
            <p:ph idx="1"/>
          </p:nvPr>
        </p:nvSpPr>
        <p:spPr/>
        <p:txBody>
          <a:bodyPr/>
          <a:lstStyle/>
          <a:p>
            <a:pPr marL="514350" indent="-514350">
              <a:buAutoNum type="arabicPeriod"/>
            </a:pPr>
            <a:r>
              <a:rPr lang="en-US" dirty="0"/>
              <a:t>Generate conformers</a:t>
            </a:r>
          </a:p>
          <a:p>
            <a:pPr marL="971550" lvl="1" indent="-514350">
              <a:buAutoNum type="arabicPeriod"/>
            </a:pPr>
            <a:r>
              <a:rPr lang="en-US" dirty="0"/>
              <a:t>Stochastic versus systematic</a:t>
            </a:r>
          </a:p>
          <a:p>
            <a:pPr marL="514350" indent="-514350">
              <a:buAutoNum type="arabicPeriod"/>
            </a:pPr>
            <a:r>
              <a:rPr lang="en-US" dirty="0"/>
              <a:t>Analyze conformers</a:t>
            </a:r>
          </a:p>
          <a:p>
            <a:pPr marL="971550" lvl="1" indent="-514350">
              <a:buAutoNum type="arabicPeriod"/>
            </a:pPr>
            <a:endParaRPr lang="en-US" dirty="0"/>
          </a:p>
        </p:txBody>
      </p:sp>
    </p:spTree>
    <p:extLst>
      <p:ext uri="{BB962C8B-B14F-4D97-AF65-F5344CB8AC3E}">
        <p14:creationId xmlns:p14="http://schemas.microsoft.com/office/powerpoint/2010/main" val="94127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22875-DB94-CD34-72A0-5BD00E5177D0}"/>
              </a:ext>
            </a:extLst>
          </p:cNvPr>
          <p:cNvSpPr>
            <a:spLocks noGrp="1"/>
          </p:cNvSpPr>
          <p:nvPr>
            <p:ph type="title"/>
          </p:nvPr>
        </p:nvSpPr>
        <p:spPr>
          <a:xfrm>
            <a:off x="838201" y="300580"/>
            <a:ext cx="9829800" cy="1089529"/>
          </a:xfrm>
        </p:spPr>
        <p:txBody>
          <a:bodyPr>
            <a:normAutofit/>
          </a:bodyPr>
          <a:lstStyle/>
          <a:p>
            <a:r>
              <a:rPr lang="en-US" sz="3600">
                <a:solidFill>
                  <a:srgbClr val="FFFFFF"/>
                </a:solidFill>
              </a:rPr>
              <a:t>Clarifying terminology</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C4B17F07-257B-1864-AB9D-739E811EDDFE}"/>
              </a:ext>
            </a:extLst>
          </p:cNvPr>
          <p:cNvGraphicFramePr>
            <a:graphicFrameLocks noGrp="1"/>
          </p:cNvGraphicFramePr>
          <p:nvPr>
            <p:ph idx="1"/>
            <p:extLst>
              <p:ext uri="{D42A27DB-BD31-4B8C-83A1-F6EECF244321}">
                <p14:modId xmlns:p14="http://schemas.microsoft.com/office/powerpoint/2010/main" val="46841447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896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32C-275F-54D9-2389-F875D10CD63E}"/>
              </a:ext>
            </a:extLst>
          </p:cNvPr>
          <p:cNvSpPr>
            <a:spLocks noGrp="1"/>
          </p:cNvSpPr>
          <p:nvPr>
            <p:ph type="title"/>
          </p:nvPr>
        </p:nvSpPr>
        <p:spPr/>
        <p:txBody>
          <a:bodyPr/>
          <a:lstStyle/>
          <a:p>
            <a:r>
              <a:rPr lang="en-US" dirty="0"/>
              <a:t>Stochastic approaches</a:t>
            </a:r>
          </a:p>
        </p:txBody>
      </p:sp>
      <p:sp>
        <p:nvSpPr>
          <p:cNvPr id="3" name="Content Placeholder 2">
            <a:extLst>
              <a:ext uri="{FF2B5EF4-FFF2-40B4-BE49-F238E27FC236}">
                <a16:creationId xmlns:a16="http://schemas.microsoft.com/office/drawing/2014/main" id="{305688EC-7B59-B88D-BCCE-DED7C638A752}"/>
              </a:ext>
            </a:extLst>
          </p:cNvPr>
          <p:cNvSpPr>
            <a:spLocks noGrp="1"/>
          </p:cNvSpPr>
          <p:nvPr>
            <p:ph idx="1"/>
          </p:nvPr>
        </p:nvSpPr>
        <p:spPr>
          <a:xfrm>
            <a:off x="838200" y="1444752"/>
            <a:ext cx="10515600" cy="4732211"/>
          </a:xfrm>
        </p:spPr>
        <p:txBody>
          <a:bodyPr>
            <a:normAutofit/>
          </a:bodyPr>
          <a:lstStyle/>
          <a:p>
            <a:r>
              <a:rPr lang="en-US" sz="2000" dirty="0"/>
              <a:t>Molecular dynamics (time evolution of atomic positions) to explore conformational landscape </a:t>
            </a:r>
          </a:p>
          <a:p>
            <a:r>
              <a:rPr lang="en-US" sz="2000" dirty="0"/>
              <a:t>Goal is to sufficiently sample phase space to directly obtain the Boltzmann weighted conformational ensemble </a:t>
            </a:r>
          </a:p>
          <a:p>
            <a:r>
              <a:rPr lang="en-US" sz="2000" dirty="0"/>
              <a:t>represent geometric distributions that represent the experimentally relevant conformational ensemble</a:t>
            </a:r>
          </a:p>
          <a:p>
            <a:r>
              <a:rPr lang="en-US" sz="2000" dirty="0"/>
              <a:t>Applications to large molecules (well beyond 500 atoms)</a:t>
            </a:r>
          </a:p>
          <a:p>
            <a:r>
              <a:rPr lang="en-US" sz="2000" dirty="0"/>
              <a:t>Structural clustering can be used to identify and quantify stable conformations </a:t>
            </a:r>
          </a:p>
          <a:p>
            <a:r>
              <a:rPr lang="en-US" sz="2000" dirty="0"/>
              <a:t>The resulting discretized trajectory data can be used with Markov State Modeling to recover the equilibrium properties of a process.</a:t>
            </a:r>
          </a:p>
          <a:p>
            <a:endParaRPr lang="en-US" sz="2000" dirty="0"/>
          </a:p>
        </p:txBody>
      </p:sp>
      <p:pic>
        <p:nvPicPr>
          <p:cNvPr id="5" name="Picture 4">
            <a:extLst>
              <a:ext uri="{FF2B5EF4-FFF2-40B4-BE49-F238E27FC236}">
                <a16:creationId xmlns:a16="http://schemas.microsoft.com/office/drawing/2014/main" id="{A966442B-7482-69D9-3A1B-B63F93C648E6}"/>
              </a:ext>
            </a:extLst>
          </p:cNvPr>
          <p:cNvPicPr>
            <a:picLocks noChangeAspect="1"/>
          </p:cNvPicPr>
          <p:nvPr/>
        </p:nvPicPr>
        <p:blipFill rotWithShape="1">
          <a:blip r:embed="rId3"/>
          <a:srcRect l="6627" r="6549" b="41662"/>
          <a:stretch/>
        </p:blipFill>
        <p:spPr>
          <a:xfrm>
            <a:off x="2650236" y="4289046"/>
            <a:ext cx="6891528" cy="2568954"/>
          </a:xfrm>
          <a:prstGeom prst="rect">
            <a:avLst/>
          </a:prstGeom>
        </p:spPr>
      </p:pic>
    </p:spTree>
    <p:extLst>
      <p:ext uri="{BB962C8B-B14F-4D97-AF65-F5344CB8AC3E}">
        <p14:creationId xmlns:p14="http://schemas.microsoft.com/office/powerpoint/2010/main" val="328184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2B52A-43C2-5831-D190-5AB4FC793CE7}"/>
              </a:ext>
            </a:extLst>
          </p:cNvPr>
          <p:cNvSpPr>
            <a:spLocks noGrp="1"/>
          </p:cNvSpPr>
          <p:nvPr>
            <p:ph type="title"/>
          </p:nvPr>
        </p:nvSpPr>
        <p:spPr>
          <a:xfrm>
            <a:off x="793662" y="386930"/>
            <a:ext cx="10066122" cy="1298448"/>
          </a:xfrm>
        </p:spPr>
        <p:txBody>
          <a:bodyPr anchor="b">
            <a:normAutofit/>
          </a:bodyPr>
          <a:lstStyle/>
          <a:p>
            <a:r>
              <a:rPr lang="en-US" sz="4800" dirty="0"/>
              <a:t>Systematic approach</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6FEB3A-B4AD-2710-5C62-2D4A20B26AA1}"/>
              </a:ext>
            </a:extLst>
          </p:cNvPr>
          <p:cNvSpPr>
            <a:spLocks noGrp="1"/>
          </p:cNvSpPr>
          <p:nvPr>
            <p:ph idx="1"/>
          </p:nvPr>
        </p:nvSpPr>
        <p:spPr>
          <a:xfrm>
            <a:off x="793661" y="2599509"/>
            <a:ext cx="4530898" cy="3639450"/>
          </a:xfrm>
        </p:spPr>
        <p:txBody>
          <a:bodyPr anchor="ctr">
            <a:normAutofit/>
          </a:bodyPr>
          <a:lstStyle/>
          <a:p>
            <a:r>
              <a:rPr lang="en-US" sz="1700" dirty="0"/>
              <a:t>Goal is to identify lowest energy conformers that represent the experimentally relevant conformational ensemble</a:t>
            </a:r>
          </a:p>
          <a:p>
            <a:r>
              <a:rPr lang="en-US" sz="1700" dirty="0"/>
              <a:t>Better suited for small molecules ( &lt; 500 atoms) often involving iterative procedures</a:t>
            </a:r>
          </a:p>
          <a:p>
            <a:r>
              <a:rPr lang="en-US" sz="1700" dirty="0"/>
              <a:t>Calculations performed on minimized conformers and results are Boltzmann averaged</a:t>
            </a:r>
          </a:p>
          <a:p>
            <a:r>
              <a:rPr lang="en-US" sz="1700" dirty="0"/>
              <a:t>Depending on the size of the molecule, it might be possible to figure out all possible conformers</a:t>
            </a:r>
          </a:p>
          <a:p>
            <a:r>
              <a:rPr lang="en-US" sz="1700" dirty="0"/>
              <a:t>Heuristic or physics-based</a:t>
            </a:r>
          </a:p>
        </p:txBody>
      </p:sp>
      <p:pic>
        <p:nvPicPr>
          <p:cNvPr id="6" name="Picture 5">
            <a:extLst>
              <a:ext uri="{FF2B5EF4-FFF2-40B4-BE49-F238E27FC236}">
                <a16:creationId xmlns:a16="http://schemas.microsoft.com/office/drawing/2014/main" id="{4127D8E8-A783-600B-48F4-AF98837B6641}"/>
              </a:ext>
            </a:extLst>
          </p:cNvPr>
          <p:cNvPicPr>
            <a:picLocks noChangeAspect="1"/>
          </p:cNvPicPr>
          <p:nvPr/>
        </p:nvPicPr>
        <p:blipFill>
          <a:blip r:embed="rId3"/>
          <a:stretch>
            <a:fillRect/>
          </a:stretch>
        </p:blipFill>
        <p:spPr>
          <a:xfrm>
            <a:off x="5911532" y="3266256"/>
            <a:ext cx="5150277" cy="2150241"/>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0A2A739-D2FC-4F10-B1A2-86675FB591F0}"/>
              </a:ext>
            </a:extLst>
          </p:cNvPr>
          <p:cNvSpPr txBox="1"/>
          <p:nvPr/>
        </p:nvSpPr>
        <p:spPr>
          <a:xfrm>
            <a:off x="5300681" y="5615916"/>
            <a:ext cx="6255239" cy="246221"/>
          </a:xfrm>
          <a:prstGeom prst="rect">
            <a:avLst/>
          </a:prstGeom>
          <a:noFill/>
        </p:spPr>
        <p:txBody>
          <a:bodyPr wrap="none" rtlCol="0">
            <a:spAutoFit/>
          </a:bodyPr>
          <a:lstStyle/>
          <a:p>
            <a:r>
              <a:rPr lang="en-US" sz="1000" dirty="0"/>
              <a:t>https://</a:t>
            </a:r>
            <a:r>
              <a:rPr lang="en-US" sz="1000" dirty="0" err="1"/>
              <a:t>pubs.aip.org</a:t>
            </a:r>
            <a:r>
              <a:rPr lang="en-US" sz="1000" dirty="0"/>
              <a:t>/</a:t>
            </a:r>
            <a:r>
              <a:rPr lang="en-US" sz="1000" dirty="0" err="1"/>
              <a:t>jcp</a:t>
            </a:r>
            <a:r>
              <a:rPr lang="en-US" sz="1000" dirty="0"/>
              <a:t>/article/160/11/114110/3278084/CREST-A-program-for-the-exploration-of-low-energy</a:t>
            </a:r>
          </a:p>
        </p:txBody>
      </p:sp>
    </p:spTree>
    <p:extLst>
      <p:ext uri="{BB962C8B-B14F-4D97-AF65-F5344CB8AC3E}">
        <p14:creationId xmlns:p14="http://schemas.microsoft.com/office/powerpoint/2010/main" val="250197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1193</TotalTime>
  <Words>2549</Words>
  <Application>Microsoft Macintosh PowerPoint</Application>
  <PresentationFormat>Widescreen</PresentationFormat>
  <Paragraphs>251</Paragraphs>
  <Slides>33</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Aptos</vt:lpstr>
      <vt:lpstr>Aptos Display</vt:lpstr>
      <vt:lpstr>Arial</vt:lpstr>
      <vt:lpstr>Lato</vt:lpstr>
      <vt:lpstr>Roboto</vt:lpstr>
      <vt:lpstr>Roboto Slab</vt:lpstr>
      <vt:lpstr>Source Sans Pro</vt:lpstr>
      <vt:lpstr>TimesNewRomanPSMT</vt:lpstr>
      <vt:lpstr>Office Theme</vt:lpstr>
      <vt:lpstr>Crest and conformational searches</vt:lpstr>
      <vt:lpstr>Core Comp. Chem. Methods</vt:lpstr>
      <vt:lpstr>PowerPoint Presentation</vt:lpstr>
      <vt:lpstr>Molecular motions</vt:lpstr>
      <vt:lpstr>PowerPoint Presentation</vt:lpstr>
      <vt:lpstr>Tasks</vt:lpstr>
      <vt:lpstr>Clarifying terminology</vt:lpstr>
      <vt:lpstr>Stochastic approaches</vt:lpstr>
      <vt:lpstr>Systematic approach</vt:lpstr>
      <vt:lpstr>Conformational Searching</vt:lpstr>
      <vt:lpstr>How to model chemistry consistent with experiment?  How to do this accurately and efficiently?</vt:lpstr>
      <vt:lpstr>Conformational Analysis</vt:lpstr>
      <vt:lpstr>Conformer Optimization</vt:lpstr>
      <vt:lpstr>Conformational search tools</vt:lpstr>
      <vt:lpstr>CREST-xTB</vt:lpstr>
      <vt:lpstr>CREST  iMTD-GC</vt:lpstr>
      <vt:lpstr>CREGEN</vt:lpstr>
      <vt:lpstr>CREST benchmarking</vt:lpstr>
      <vt:lpstr>Constraints and non covalent complexes</vt:lpstr>
      <vt:lpstr>New extension in CREST 3.0</vt:lpstr>
      <vt:lpstr>Additional program functions</vt:lpstr>
      <vt:lpstr>PowerPoint Presentation</vt:lpstr>
      <vt:lpstr>PowerPoint Presentation</vt:lpstr>
      <vt:lpstr>How to evaluate conformational analysis?</vt:lpstr>
      <vt:lpstr>CREST 3.0</vt:lpstr>
      <vt:lpstr>Open Babel generate xyz from SMILES</vt:lpstr>
      <vt:lpstr>xTB</vt:lpstr>
      <vt:lpstr>xTB to optimize structure </vt:lpstr>
      <vt:lpstr>Performing a CREST conf search</vt:lpstr>
      <vt:lpstr>Looking at ensemble results</vt:lpstr>
      <vt:lpstr>Initial Sorting with CREGEN</vt:lpstr>
      <vt:lpstr>CREGEN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Klem, Heidi R. (Fed)</dc:creator>
  <cp:lastModifiedBy>Klem, Heidi R. (Fed)</cp:lastModifiedBy>
  <cp:revision>12</cp:revision>
  <dcterms:created xsi:type="dcterms:W3CDTF">2024-06-09T20:05:14Z</dcterms:created>
  <dcterms:modified xsi:type="dcterms:W3CDTF">2024-06-14T14:04:03Z</dcterms:modified>
</cp:coreProperties>
</file>